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5" r:id="rId4"/>
    <p:sldId id="288" r:id="rId5"/>
    <p:sldId id="289" r:id="rId6"/>
    <p:sldId id="290" r:id="rId7"/>
    <p:sldId id="284" r:id="rId8"/>
    <p:sldId id="275" r:id="rId9"/>
    <p:sldId id="276" r:id="rId10"/>
    <p:sldId id="285" r:id="rId11"/>
    <p:sldId id="292" r:id="rId12"/>
    <p:sldId id="286" r:id="rId13"/>
    <p:sldId id="293" r:id="rId14"/>
    <p:sldId id="298" r:id="rId15"/>
    <p:sldId id="296" r:id="rId16"/>
    <p:sldId id="297" r:id="rId17"/>
    <p:sldId id="281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8575" autoAdjust="0"/>
  </p:normalViewPr>
  <p:slideViewPr>
    <p:cSldViewPr snapToGrid="0">
      <p:cViewPr>
        <p:scale>
          <a:sx n="50" d="100"/>
          <a:sy n="50" d="100"/>
        </p:scale>
        <p:origin x="667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D3D6-4901-487B-A892-06C17F2C48A4}" type="datetimeFigureOut">
              <a:rPr lang="lv-LV" smtClean="0"/>
              <a:t>08.10.2023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D53F3-FA02-4BAC-9E10-5E8F413D394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D53F3-FA02-4BAC-9E10-5E8F413D394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769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lv-LV" altLang="lv-LV" sz="1400" dirty="0"/>
              <a:t>Metode “mājā iekšā- pa</a:t>
            </a:r>
            <a:r>
              <a:rPr lang="lv-LV" altLang="lv-LV" sz="1400" baseline="0" dirty="0"/>
              <a:t> trepēm</a:t>
            </a:r>
            <a:r>
              <a:rPr lang="lv-LV" altLang="lv-LV" sz="1400" dirty="0"/>
              <a:t> augšā” noteikt kvadrāta 4 ciparu koordinātes:</a:t>
            </a:r>
          </a:p>
          <a:p>
            <a:pPr>
              <a:buFontTx/>
              <a:buNone/>
            </a:pPr>
            <a:r>
              <a:rPr lang="lv-LV" altLang="lv-LV" sz="1200" dirty="0"/>
              <a:t>1)pie kilometru kvadrāta, kurā izvietots objekts, uz vertikālās ziemeļu-dienvidu līnijas, kartes apakšējā vai augšējā malā nolasām skaitli	</a:t>
            </a:r>
          </a:p>
          <a:p>
            <a:pPr>
              <a:buFontTx/>
              <a:buNone/>
            </a:pPr>
            <a:r>
              <a:rPr lang="lv-LV" altLang="lv-LV" sz="1200" dirty="0"/>
              <a:t>2)nolasām divus ciparus uz kartes lapas sānu malas, kas pierakstīti horizontālai austrumu-rietumu līnijai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D53F3-FA02-4BAC-9E10-5E8F413D394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112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Ja vēl nepieciešams pavingrināties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D53F3-FA02-4BAC-9E10-5E8F413D394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689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D53F3-FA02-4BAC-9E10-5E8F413D394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577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F3A-3087-4CC7-8697-093A5D1D941E}" type="datetime1">
              <a:rPr lang="lv-LV" smtClean="0"/>
              <a:t>08.10.2023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54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717A-34D6-490C-882C-46414DA8C3D2}" type="datetime1">
              <a:rPr lang="lv-LV" smtClean="0"/>
              <a:t>08.10.2023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4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97B-18A6-47E2-8DCD-ED454307571D}" type="datetime1">
              <a:rPr lang="lv-LV" smtClean="0"/>
              <a:t>08.10.2023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21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lv-LV"/>
              <a:t>Lt.A.Jermacāns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37AA553-D412-4ACE-8FC6-0179FEE32490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7182279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1D67-7DCA-48D0-A54A-50829B04C000}" type="datetime1">
              <a:rPr lang="lv-LV" smtClean="0"/>
              <a:t>08.10.2023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108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C48-41B8-467F-BB9C-5AD5A0ABBE6C}" type="datetime1">
              <a:rPr lang="lv-LV" smtClean="0"/>
              <a:t>08.10.2023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48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03F-39B1-43C5-A96C-971C0155209A}" type="datetime1">
              <a:rPr lang="lv-LV" smtClean="0"/>
              <a:t>08.10.2023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402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9D75-E7B5-49CB-A8D1-6107B8EA74FB}" type="datetime1">
              <a:rPr lang="lv-LV" smtClean="0"/>
              <a:t>08.10.2023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54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9FE-F439-4726-9D1A-09A4C1EDD216}" type="datetime1">
              <a:rPr lang="lv-LV" smtClean="0"/>
              <a:t>08.10.2023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06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07BC-B61D-41D0-ADA5-B1E9B45BB483}" type="datetime1">
              <a:rPr lang="lv-LV" smtClean="0"/>
              <a:t>08.10.2023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948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EE8B-F12B-4CA5-983D-0D0A58A31183}" type="datetime1">
              <a:rPr lang="lv-LV" smtClean="0"/>
              <a:t>08.10.2023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2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F882-9035-4090-8CE6-34C98FD82BBF}" type="datetime1">
              <a:rPr lang="lv-LV" smtClean="0"/>
              <a:t>08.10.2023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270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83AB-8C78-49B8-8D54-8B6A258E1118}" type="datetime1">
              <a:rPr lang="lv-LV" smtClean="0"/>
              <a:t>08.10.2023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5075-A2B5-474D-B633-07AD74C10B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82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573723"/>
            <a:ext cx="9144000" cy="2387600"/>
          </a:xfrm>
        </p:spPr>
        <p:txBody>
          <a:bodyPr/>
          <a:lstStyle/>
          <a:p>
            <a:r>
              <a:rPr lang="lv-LV" b="1" u="sng" dirty="0">
                <a:ea typeface="ＭＳ Ｐゴシック" charset="0"/>
                <a:cs typeface="Verdana" charset="0"/>
              </a:rPr>
              <a:t>Topogrāfija un orientēšanās</a:t>
            </a:r>
            <a:br>
              <a:rPr lang="en-GB" b="1" u="sng" dirty="0">
                <a:ea typeface="ＭＳ Ｐゴシック" charset="0"/>
                <a:cs typeface="Verdana" charset="0"/>
              </a:rPr>
            </a:b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6000" dirty="0"/>
              <a:t>Koordinātes</a:t>
            </a:r>
          </a:p>
        </p:txBody>
      </p:sp>
    </p:spTree>
    <p:extLst>
      <p:ext uri="{BB962C8B-B14F-4D97-AF65-F5344CB8AC3E}">
        <p14:creationId xmlns:p14="http://schemas.microsoft.com/office/powerpoint/2010/main" val="394870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21F6-7D01-4C35-8434-56EB64C1A8D8}" type="slidenum">
              <a:rPr lang="en-US" altLang="lv-LV"/>
              <a:pPr/>
              <a:t>10</a:t>
            </a:fld>
            <a:endParaRPr lang="en-US" altLang="lv-LV"/>
          </a:p>
        </p:txBody>
      </p:sp>
      <p:grpSp>
        <p:nvGrpSpPr>
          <p:cNvPr id="47183" name="Group 79"/>
          <p:cNvGrpSpPr>
            <a:grpSpLocks/>
          </p:cNvGrpSpPr>
          <p:nvPr/>
        </p:nvGrpSpPr>
        <p:grpSpPr bwMode="auto">
          <a:xfrm>
            <a:off x="3143251" y="1268414"/>
            <a:ext cx="6480175" cy="4492625"/>
            <a:chOff x="204" y="271"/>
            <a:chExt cx="5442" cy="3592"/>
          </a:xfrm>
        </p:grpSpPr>
        <p:grpSp>
          <p:nvGrpSpPr>
            <p:cNvPr id="47148" name="Group 44"/>
            <p:cNvGrpSpPr>
              <a:grpSpLocks/>
            </p:cNvGrpSpPr>
            <p:nvPr/>
          </p:nvGrpSpPr>
          <p:grpSpPr bwMode="auto">
            <a:xfrm>
              <a:off x="204" y="271"/>
              <a:ext cx="5442" cy="3592"/>
              <a:chOff x="886" y="847"/>
              <a:chExt cx="3720" cy="2810"/>
            </a:xfrm>
          </p:grpSpPr>
          <p:sp>
            <p:nvSpPr>
              <p:cNvPr id="47108" name="Line 4"/>
              <p:cNvSpPr>
                <a:spLocks noChangeShapeType="1"/>
              </p:cNvSpPr>
              <p:nvPr/>
            </p:nvSpPr>
            <p:spPr bwMode="auto">
              <a:xfrm>
                <a:off x="1163" y="886"/>
                <a:ext cx="0" cy="2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09" name="Line 5"/>
              <p:cNvSpPr>
                <a:spLocks noChangeShapeType="1"/>
              </p:cNvSpPr>
              <p:nvPr/>
            </p:nvSpPr>
            <p:spPr bwMode="auto">
              <a:xfrm>
                <a:off x="1954" y="886"/>
                <a:ext cx="0" cy="2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0" name="Line 6"/>
              <p:cNvSpPr>
                <a:spLocks noChangeShapeType="1"/>
              </p:cNvSpPr>
              <p:nvPr/>
            </p:nvSpPr>
            <p:spPr bwMode="auto">
              <a:xfrm>
                <a:off x="2745" y="886"/>
                <a:ext cx="0" cy="2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1" name="Line 7"/>
              <p:cNvSpPr>
                <a:spLocks noChangeShapeType="1"/>
              </p:cNvSpPr>
              <p:nvPr/>
            </p:nvSpPr>
            <p:spPr bwMode="auto">
              <a:xfrm>
                <a:off x="3537" y="886"/>
                <a:ext cx="0" cy="2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2" name="Line 8"/>
              <p:cNvSpPr>
                <a:spLocks noChangeShapeType="1"/>
              </p:cNvSpPr>
              <p:nvPr/>
            </p:nvSpPr>
            <p:spPr bwMode="auto">
              <a:xfrm>
                <a:off x="4329" y="926"/>
                <a:ext cx="0" cy="26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3" name="Line 9"/>
              <p:cNvSpPr>
                <a:spLocks noChangeShapeType="1"/>
              </p:cNvSpPr>
              <p:nvPr/>
            </p:nvSpPr>
            <p:spPr bwMode="auto">
              <a:xfrm flipH="1">
                <a:off x="1083" y="1044"/>
                <a:ext cx="34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4" name="Line 10"/>
              <p:cNvSpPr>
                <a:spLocks noChangeShapeType="1"/>
              </p:cNvSpPr>
              <p:nvPr/>
            </p:nvSpPr>
            <p:spPr bwMode="auto">
              <a:xfrm flipH="1">
                <a:off x="1044" y="1832"/>
                <a:ext cx="34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5" name="Line 11"/>
              <p:cNvSpPr>
                <a:spLocks noChangeShapeType="1"/>
              </p:cNvSpPr>
              <p:nvPr/>
            </p:nvSpPr>
            <p:spPr bwMode="auto">
              <a:xfrm flipH="1">
                <a:off x="1044" y="2619"/>
                <a:ext cx="34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6" name="Line 12"/>
              <p:cNvSpPr>
                <a:spLocks noChangeShapeType="1"/>
              </p:cNvSpPr>
              <p:nvPr/>
            </p:nvSpPr>
            <p:spPr bwMode="auto">
              <a:xfrm flipH="1">
                <a:off x="1044" y="3406"/>
                <a:ext cx="34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17" name="Text Box 13"/>
              <p:cNvSpPr txBox="1">
                <a:spLocks noChangeArrowheads="1"/>
              </p:cNvSpPr>
              <p:nvPr/>
            </p:nvSpPr>
            <p:spPr bwMode="auto">
              <a:xfrm>
                <a:off x="1163" y="3446"/>
                <a:ext cx="27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45</a:t>
                </a:r>
              </a:p>
            </p:txBody>
          </p:sp>
          <p:sp>
            <p:nvSpPr>
              <p:cNvPr id="47118" name="Text Box 14"/>
              <p:cNvSpPr txBox="1">
                <a:spLocks noChangeArrowheads="1"/>
              </p:cNvSpPr>
              <p:nvPr/>
            </p:nvSpPr>
            <p:spPr bwMode="auto">
              <a:xfrm>
                <a:off x="2745" y="3446"/>
                <a:ext cx="27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47</a:t>
                </a:r>
              </a:p>
            </p:txBody>
          </p:sp>
          <p:sp>
            <p:nvSpPr>
              <p:cNvPr id="47119" name="Text Box 15"/>
              <p:cNvSpPr txBox="1">
                <a:spLocks noChangeArrowheads="1"/>
              </p:cNvSpPr>
              <p:nvPr/>
            </p:nvSpPr>
            <p:spPr bwMode="auto">
              <a:xfrm>
                <a:off x="1954" y="3446"/>
                <a:ext cx="27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46</a:t>
                </a:r>
              </a:p>
            </p:txBody>
          </p:sp>
          <p:sp>
            <p:nvSpPr>
              <p:cNvPr id="47120" name="Text Box 16"/>
              <p:cNvSpPr txBox="1">
                <a:spLocks noChangeArrowheads="1"/>
              </p:cNvSpPr>
              <p:nvPr/>
            </p:nvSpPr>
            <p:spPr bwMode="auto">
              <a:xfrm>
                <a:off x="3537" y="3446"/>
                <a:ext cx="27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48</a:t>
                </a:r>
              </a:p>
            </p:txBody>
          </p:sp>
          <p:sp>
            <p:nvSpPr>
              <p:cNvPr id="47121" name="Text Box 17"/>
              <p:cNvSpPr txBox="1">
                <a:spLocks noChangeArrowheads="1"/>
              </p:cNvSpPr>
              <p:nvPr/>
            </p:nvSpPr>
            <p:spPr bwMode="auto">
              <a:xfrm>
                <a:off x="925" y="1595"/>
                <a:ext cx="27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22</a:t>
                </a:r>
              </a:p>
            </p:txBody>
          </p:sp>
          <p:sp>
            <p:nvSpPr>
              <p:cNvPr id="47122" name="Text Box 18"/>
              <p:cNvSpPr txBox="1">
                <a:spLocks noChangeArrowheads="1"/>
              </p:cNvSpPr>
              <p:nvPr/>
            </p:nvSpPr>
            <p:spPr bwMode="auto">
              <a:xfrm>
                <a:off x="4329" y="3446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49</a:t>
                </a:r>
              </a:p>
            </p:txBody>
          </p:sp>
          <p:sp>
            <p:nvSpPr>
              <p:cNvPr id="47123" name="Text Box 19"/>
              <p:cNvSpPr txBox="1">
                <a:spLocks noChangeArrowheads="1"/>
              </p:cNvSpPr>
              <p:nvPr/>
            </p:nvSpPr>
            <p:spPr bwMode="auto">
              <a:xfrm>
                <a:off x="886" y="2422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21</a:t>
                </a:r>
              </a:p>
            </p:txBody>
          </p:sp>
          <p:sp>
            <p:nvSpPr>
              <p:cNvPr id="47124" name="Text Box 20"/>
              <p:cNvSpPr txBox="1">
                <a:spLocks noChangeArrowheads="1"/>
              </p:cNvSpPr>
              <p:nvPr/>
            </p:nvSpPr>
            <p:spPr bwMode="auto">
              <a:xfrm>
                <a:off x="886" y="847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23</a:t>
                </a:r>
              </a:p>
            </p:txBody>
          </p:sp>
          <p:sp>
            <p:nvSpPr>
              <p:cNvPr id="47125" name="Text Box 21"/>
              <p:cNvSpPr txBox="1">
                <a:spLocks noChangeArrowheads="1"/>
              </p:cNvSpPr>
              <p:nvPr/>
            </p:nvSpPr>
            <p:spPr bwMode="auto">
              <a:xfrm>
                <a:off x="925" y="3209"/>
                <a:ext cx="27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20</a:t>
                </a:r>
              </a:p>
            </p:txBody>
          </p:sp>
          <p:sp>
            <p:nvSpPr>
              <p:cNvPr id="47126" name="Text Box 22"/>
              <p:cNvSpPr txBox="1">
                <a:spLocks noChangeArrowheads="1"/>
              </p:cNvSpPr>
              <p:nvPr/>
            </p:nvSpPr>
            <p:spPr bwMode="auto">
              <a:xfrm>
                <a:off x="1202" y="847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45</a:t>
                </a:r>
              </a:p>
            </p:txBody>
          </p:sp>
          <p:sp>
            <p:nvSpPr>
              <p:cNvPr id="47127" name="Text Box 23"/>
              <p:cNvSpPr txBox="1">
                <a:spLocks noChangeArrowheads="1"/>
              </p:cNvSpPr>
              <p:nvPr/>
            </p:nvSpPr>
            <p:spPr bwMode="auto">
              <a:xfrm>
                <a:off x="1994" y="847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46</a:t>
                </a:r>
              </a:p>
            </p:txBody>
          </p:sp>
          <p:sp>
            <p:nvSpPr>
              <p:cNvPr id="47128" name="Text Box 24"/>
              <p:cNvSpPr txBox="1">
                <a:spLocks noChangeArrowheads="1"/>
              </p:cNvSpPr>
              <p:nvPr/>
            </p:nvSpPr>
            <p:spPr bwMode="auto">
              <a:xfrm>
                <a:off x="2785" y="847"/>
                <a:ext cx="278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47</a:t>
                </a:r>
              </a:p>
            </p:txBody>
          </p:sp>
          <p:sp>
            <p:nvSpPr>
              <p:cNvPr id="47129" name="Text Box 25"/>
              <p:cNvSpPr txBox="1">
                <a:spLocks noChangeArrowheads="1"/>
              </p:cNvSpPr>
              <p:nvPr/>
            </p:nvSpPr>
            <p:spPr bwMode="auto">
              <a:xfrm>
                <a:off x="3577" y="847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48</a:t>
                </a:r>
              </a:p>
            </p:txBody>
          </p:sp>
          <p:sp>
            <p:nvSpPr>
              <p:cNvPr id="47130" name="Text Box 26"/>
              <p:cNvSpPr txBox="1">
                <a:spLocks noChangeArrowheads="1"/>
              </p:cNvSpPr>
              <p:nvPr/>
            </p:nvSpPr>
            <p:spPr bwMode="auto">
              <a:xfrm>
                <a:off x="4329" y="847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/>
                  <a:t>49</a:t>
                </a:r>
              </a:p>
            </p:txBody>
          </p:sp>
          <p:sp>
            <p:nvSpPr>
              <p:cNvPr id="47131" name="Text Box 27"/>
              <p:cNvSpPr txBox="1">
                <a:spLocks noChangeArrowheads="1"/>
              </p:cNvSpPr>
              <p:nvPr/>
            </p:nvSpPr>
            <p:spPr bwMode="auto">
              <a:xfrm>
                <a:off x="4131" y="3209"/>
                <a:ext cx="277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20</a:t>
                </a:r>
              </a:p>
            </p:txBody>
          </p:sp>
          <p:sp>
            <p:nvSpPr>
              <p:cNvPr id="47132" name="Text Box 28"/>
              <p:cNvSpPr txBox="1">
                <a:spLocks noChangeArrowheads="1"/>
              </p:cNvSpPr>
              <p:nvPr/>
            </p:nvSpPr>
            <p:spPr bwMode="auto">
              <a:xfrm>
                <a:off x="4131" y="2422"/>
                <a:ext cx="27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21</a:t>
                </a:r>
              </a:p>
            </p:txBody>
          </p:sp>
          <p:sp>
            <p:nvSpPr>
              <p:cNvPr id="47133" name="Text Box 29"/>
              <p:cNvSpPr txBox="1">
                <a:spLocks noChangeArrowheads="1"/>
              </p:cNvSpPr>
              <p:nvPr/>
            </p:nvSpPr>
            <p:spPr bwMode="auto">
              <a:xfrm>
                <a:off x="4091" y="1635"/>
                <a:ext cx="27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22</a:t>
                </a:r>
              </a:p>
            </p:txBody>
          </p:sp>
          <p:sp>
            <p:nvSpPr>
              <p:cNvPr id="47134" name="Text Box 30"/>
              <p:cNvSpPr txBox="1">
                <a:spLocks noChangeArrowheads="1"/>
              </p:cNvSpPr>
              <p:nvPr/>
            </p:nvSpPr>
            <p:spPr bwMode="auto">
              <a:xfrm>
                <a:off x="4091" y="847"/>
                <a:ext cx="278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lv-LV" altLang="lv-LV" sz="1600" b="1">
                    <a:solidFill>
                      <a:srgbClr val="0000FF"/>
                    </a:solidFill>
                  </a:rPr>
                  <a:t>23</a:t>
                </a:r>
              </a:p>
            </p:txBody>
          </p:sp>
        </p:grpSp>
        <p:grpSp>
          <p:nvGrpSpPr>
            <p:cNvPr id="47182" name="Group 78"/>
            <p:cNvGrpSpPr>
              <a:grpSpLocks/>
            </p:cNvGrpSpPr>
            <p:nvPr/>
          </p:nvGrpSpPr>
          <p:grpSpPr bwMode="auto">
            <a:xfrm>
              <a:off x="3016" y="1660"/>
              <a:ext cx="1136" cy="954"/>
              <a:chOff x="3016" y="1525"/>
              <a:chExt cx="1316" cy="1225"/>
            </a:xfrm>
          </p:grpSpPr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>
                <a:off x="3016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59" name="Line 55"/>
              <p:cNvSpPr>
                <a:spLocks noChangeShapeType="1"/>
              </p:cNvSpPr>
              <p:nvPr/>
            </p:nvSpPr>
            <p:spPr bwMode="auto">
              <a:xfrm>
                <a:off x="3560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0" name="Line 56"/>
              <p:cNvSpPr>
                <a:spLocks noChangeShapeType="1"/>
              </p:cNvSpPr>
              <p:nvPr/>
            </p:nvSpPr>
            <p:spPr bwMode="auto">
              <a:xfrm>
                <a:off x="3833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1" name="Line 57"/>
              <p:cNvSpPr>
                <a:spLocks noChangeShapeType="1"/>
              </p:cNvSpPr>
              <p:nvPr/>
            </p:nvSpPr>
            <p:spPr bwMode="auto">
              <a:xfrm>
                <a:off x="3152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2" name="Line 58"/>
              <p:cNvSpPr>
                <a:spLocks noChangeShapeType="1"/>
              </p:cNvSpPr>
              <p:nvPr/>
            </p:nvSpPr>
            <p:spPr bwMode="auto">
              <a:xfrm>
                <a:off x="3424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3" name="Line 59"/>
              <p:cNvSpPr>
                <a:spLocks noChangeShapeType="1"/>
              </p:cNvSpPr>
              <p:nvPr/>
            </p:nvSpPr>
            <p:spPr bwMode="auto">
              <a:xfrm>
                <a:off x="3288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5" name="Line 61"/>
              <p:cNvSpPr>
                <a:spLocks noChangeShapeType="1"/>
              </p:cNvSpPr>
              <p:nvPr/>
            </p:nvSpPr>
            <p:spPr bwMode="auto">
              <a:xfrm>
                <a:off x="3696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6" name="Line 62"/>
              <p:cNvSpPr>
                <a:spLocks noChangeShapeType="1"/>
              </p:cNvSpPr>
              <p:nvPr/>
            </p:nvSpPr>
            <p:spPr bwMode="auto">
              <a:xfrm>
                <a:off x="3969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7" name="Line 63"/>
              <p:cNvSpPr>
                <a:spLocks noChangeShapeType="1"/>
              </p:cNvSpPr>
              <p:nvPr/>
            </p:nvSpPr>
            <p:spPr bwMode="auto">
              <a:xfrm>
                <a:off x="4105" y="2523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68" name="Line 64"/>
              <p:cNvSpPr>
                <a:spLocks noChangeShapeType="1"/>
              </p:cNvSpPr>
              <p:nvPr/>
            </p:nvSpPr>
            <p:spPr bwMode="auto">
              <a:xfrm flipV="1">
                <a:off x="4105" y="1525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3" name="Line 69"/>
              <p:cNvSpPr>
                <a:spLocks noChangeShapeType="1"/>
              </p:cNvSpPr>
              <p:nvPr/>
            </p:nvSpPr>
            <p:spPr bwMode="auto">
              <a:xfrm flipV="1">
                <a:off x="4105" y="1661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4" name="Line 70"/>
              <p:cNvSpPr>
                <a:spLocks noChangeShapeType="1"/>
              </p:cNvSpPr>
              <p:nvPr/>
            </p:nvSpPr>
            <p:spPr bwMode="auto">
              <a:xfrm flipV="1">
                <a:off x="4105" y="1797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 flipV="1">
                <a:off x="4105" y="2432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 flipV="1">
                <a:off x="4105" y="2523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7" name="Line 73"/>
              <p:cNvSpPr>
                <a:spLocks noChangeShapeType="1"/>
              </p:cNvSpPr>
              <p:nvPr/>
            </p:nvSpPr>
            <p:spPr bwMode="auto">
              <a:xfrm flipV="1">
                <a:off x="4105" y="1933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8" name="Line 74"/>
              <p:cNvSpPr>
                <a:spLocks noChangeShapeType="1"/>
              </p:cNvSpPr>
              <p:nvPr/>
            </p:nvSpPr>
            <p:spPr bwMode="auto">
              <a:xfrm flipV="1">
                <a:off x="4105" y="2205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79" name="Line 75"/>
              <p:cNvSpPr>
                <a:spLocks noChangeShapeType="1"/>
              </p:cNvSpPr>
              <p:nvPr/>
            </p:nvSpPr>
            <p:spPr bwMode="auto">
              <a:xfrm flipV="1">
                <a:off x="4105" y="2069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7180" name="Line 76"/>
              <p:cNvSpPr>
                <a:spLocks noChangeShapeType="1"/>
              </p:cNvSpPr>
              <p:nvPr/>
            </p:nvSpPr>
            <p:spPr bwMode="auto">
              <a:xfrm flipV="1">
                <a:off x="4105" y="2296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</p:grpSp>
      </p:grpSp>
      <p:sp>
        <p:nvSpPr>
          <p:cNvPr id="47184" name="Oval 80"/>
          <p:cNvSpPr>
            <a:spLocks noChangeArrowheads="1"/>
          </p:cNvSpPr>
          <p:nvPr/>
        </p:nvSpPr>
        <p:spPr bwMode="auto">
          <a:xfrm>
            <a:off x="6743701" y="3427414"/>
            <a:ext cx="73025" cy="73025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lv-LV"/>
          </a:p>
        </p:txBody>
      </p:sp>
      <p:sp>
        <p:nvSpPr>
          <p:cNvPr id="47185" name="Line 81"/>
          <p:cNvSpPr>
            <a:spLocks noChangeShapeType="1"/>
          </p:cNvSpPr>
          <p:nvPr/>
        </p:nvSpPr>
        <p:spPr bwMode="auto">
          <a:xfrm>
            <a:off x="3432175" y="4076700"/>
            <a:ext cx="2952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7186" name="Line 82"/>
          <p:cNvSpPr>
            <a:spLocks noChangeShapeType="1"/>
          </p:cNvSpPr>
          <p:nvPr/>
        </p:nvSpPr>
        <p:spPr bwMode="auto">
          <a:xfrm>
            <a:off x="6311900" y="4076700"/>
            <a:ext cx="433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7187" name="Line 83"/>
          <p:cNvSpPr>
            <a:spLocks noChangeShapeType="1"/>
          </p:cNvSpPr>
          <p:nvPr/>
        </p:nvSpPr>
        <p:spPr bwMode="auto">
          <a:xfrm flipV="1">
            <a:off x="7751763" y="4149725"/>
            <a:ext cx="0" cy="1296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7189" name="Line 85"/>
          <p:cNvSpPr>
            <a:spLocks noChangeShapeType="1"/>
          </p:cNvSpPr>
          <p:nvPr/>
        </p:nvSpPr>
        <p:spPr bwMode="auto">
          <a:xfrm flipV="1">
            <a:off x="7751763" y="3429001"/>
            <a:ext cx="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7190" name="Text Box 86"/>
          <p:cNvSpPr txBox="1">
            <a:spLocks noChangeArrowheads="1"/>
          </p:cNvSpPr>
          <p:nvPr/>
        </p:nvSpPr>
        <p:spPr bwMode="auto">
          <a:xfrm>
            <a:off x="540774" y="-16792"/>
            <a:ext cx="108843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altLang="lv-LV" sz="3200" dirty="0"/>
              <a:t>6- ciparu koordinātes pēc principa </a:t>
            </a:r>
          </a:p>
          <a:p>
            <a:pPr algn="ctr">
              <a:spcBef>
                <a:spcPct val="50000"/>
              </a:spcBef>
            </a:pPr>
            <a:r>
              <a:rPr lang="lv-LV" altLang="lv-LV" sz="3200" dirty="0"/>
              <a:t>«Mājā iekšā, pa trepēm augšā»</a:t>
            </a:r>
          </a:p>
        </p:txBody>
      </p:sp>
      <p:sp>
        <p:nvSpPr>
          <p:cNvPr id="47191" name="Line 87"/>
          <p:cNvSpPr>
            <a:spLocks noChangeShapeType="1"/>
          </p:cNvSpPr>
          <p:nvPr/>
        </p:nvSpPr>
        <p:spPr bwMode="auto">
          <a:xfrm flipV="1">
            <a:off x="6743700" y="3500439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7192" name="Line 88"/>
          <p:cNvSpPr>
            <a:spLocks noChangeShapeType="1"/>
          </p:cNvSpPr>
          <p:nvPr/>
        </p:nvSpPr>
        <p:spPr bwMode="auto">
          <a:xfrm flipH="1">
            <a:off x="6816725" y="34290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47193" name="Text Box 89"/>
          <p:cNvSpPr txBox="1">
            <a:spLocks noChangeArrowheads="1"/>
          </p:cNvSpPr>
          <p:nvPr/>
        </p:nvSpPr>
        <p:spPr bwMode="auto">
          <a:xfrm>
            <a:off x="6600826" y="4149726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b="1"/>
              <a:t>3</a:t>
            </a:r>
          </a:p>
        </p:txBody>
      </p:sp>
      <p:sp>
        <p:nvSpPr>
          <p:cNvPr id="47194" name="Text Box 90"/>
          <p:cNvSpPr txBox="1">
            <a:spLocks noChangeArrowheads="1"/>
          </p:cNvSpPr>
          <p:nvPr/>
        </p:nvSpPr>
        <p:spPr bwMode="auto">
          <a:xfrm>
            <a:off x="7967663" y="33575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v-LV" altLang="lv-LV"/>
          </a:p>
        </p:txBody>
      </p:sp>
      <p:sp>
        <p:nvSpPr>
          <p:cNvPr id="47195" name="Text Box 91"/>
          <p:cNvSpPr txBox="1">
            <a:spLocks noChangeArrowheads="1"/>
          </p:cNvSpPr>
          <p:nvPr/>
        </p:nvSpPr>
        <p:spPr bwMode="auto">
          <a:xfrm>
            <a:off x="7896226" y="321310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b="1"/>
              <a:t>6</a:t>
            </a:r>
          </a:p>
        </p:txBody>
      </p: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1919288" y="3860801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b="1"/>
              <a:t>1. Pa labi</a:t>
            </a:r>
          </a:p>
        </p:txBody>
      </p: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6888163" y="5805488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b="1"/>
              <a:t>2. Uz augšu</a:t>
            </a:r>
          </a:p>
        </p:txBody>
      </p:sp>
      <p:sp>
        <p:nvSpPr>
          <p:cNvPr id="47199" name="AutoShape 95"/>
          <p:cNvSpPr>
            <a:spLocks noChangeArrowheads="1"/>
          </p:cNvSpPr>
          <p:nvPr/>
        </p:nvSpPr>
        <p:spPr bwMode="auto">
          <a:xfrm>
            <a:off x="6600825" y="2349501"/>
            <a:ext cx="2160588" cy="504825"/>
          </a:xfrm>
          <a:prstGeom prst="wedgeRectCallout">
            <a:avLst>
              <a:gd name="adj1" fmla="val -40449"/>
              <a:gd name="adj2" fmla="val 155662"/>
            </a:avLst>
          </a:prstGeom>
          <a:solidFill>
            <a:schemeClr val="accent1"/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lv-LV" altLang="lv-LV" sz="2400" b="1"/>
              <a:t>473 216</a:t>
            </a:r>
          </a:p>
        </p:txBody>
      </p:sp>
    </p:spTree>
    <p:extLst>
      <p:ext uri="{BB962C8B-B14F-4D97-AF65-F5344CB8AC3E}">
        <p14:creationId xmlns:p14="http://schemas.microsoft.com/office/powerpoint/2010/main" val="16723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7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93" grpId="0"/>
      <p:bldP spid="47195" grpId="0"/>
      <p:bldP spid="47197" grpId="0"/>
      <p:bldP spid="47198" grpId="0"/>
      <p:bldP spid="47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927350" y="274638"/>
            <a:ext cx="6337300" cy="1143000"/>
          </a:xfrm>
        </p:spPr>
        <p:txBody>
          <a:bodyPr/>
          <a:lstStyle/>
          <a:p>
            <a:pPr eaLnBrk="1" hangingPunct="1"/>
            <a:r>
              <a:rPr lang="lv-LV" altLang="en-US" b="1"/>
              <a:t>6 ciparu koord. noteikšana</a:t>
            </a:r>
            <a:endParaRPr lang="lv-LV" altLang="en-US"/>
          </a:p>
        </p:txBody>
      </p:sp>
      <p:grpSp>
        <p:nvGrpSpPr>
          <p:cNvPr id="36867" name="Group 283"/>
          <p:cNvGrpSpPr>
            <a:grpSpLocks noGrp="1"/>
          </p:cNvGrpSpPr>
          <p:nvPr/>
        </p:nvGrpSpPr>
        <p:grpSpPr bwMode="auto">
          <a:xfrm>
            <a:off x="1981200" y="1600201"/>
            <a:ext cx="8292561" cy="4525963"/>
            <a:chOff x="793" y="981"/>
            <a:chExt cx="5005" cy="3129"/>
          </a:xfrm>
        </p:grpSpPr>
        <p:grpSp>
          <p:nvGrpSpPr>
            <p:cNvPr id="36869" name="Group 280"/>
            <p:cNvGrpSpPr>
              <a:grpSpLocks/>
            </p:cNvGrpSpPr>
            <p:nvPr/>
          </p:nvGrpSpPr>
          <p:grpSpPr bwMode="auto">
            <a:xfrm>
              <a:off x="793" y="981"/>
              <a:ext cx="3312" cy="3129"/>
              <a:chOff x="793" y="981"/>
              <a:chExt cx="3312" cy="3129"/>
            </a:xfrm>
          </p:grpSpPr>
          <p:pic>
            <p:nvPicPr>
              <p:cNvPr id="3687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7" t="2519" r="54788" b="53014"/>
              <a:stretch>
                <a:fillRect/>
              </a:stretch>
            </p:blipFill>
            <p:spPr bwMode="auto">
              <a:xfrm>
                <a:off x="793" y="981"/>
                <a:ext cx="3312" cy="3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879" name="Group 279"/>
              <p:cNvGrpSpPr>
                <a:grpSpLocks/>
              </p:cNvGrpSpPr>
              <p:nvPr/>
            </p:nvGrpSpPr>
            <p:grpSpPr bwMode="auto">
              <a:xfrm>
                <a:off x="930" y="1253"/>
                <a:ext cx="2905" cy="2787"/>
                <a:chOff x="930" y="1253"/>
                <a:chExt cx="2905" cy="2787"/>
              </a:xfrm>
            </p:grpSpPr>
            <p:grpSp>
              <p:nvGrpSpPr>
                <p:cNvPr id="36880" name="Group 278"/>
                <p:cNvGrpSpPr>
                  <a:grpSpLocks/>
                </p:cNvGrpSpPr>
                <p:nvPr/>
              </p:nvGrpSpPr>
              <p:grpSpPr bwMode="auto">
                <a:xfrm>
                  <a:off x="930" y="1379"/>
                  <a:ext cx="2905" cy="2661"/>
                  <a:chOff x="930" y="1379"/>
                  <a:chExt cx="2905" cy="2661"/>
                </a:xfrm>
              </p:grpSpPr>
              <p:grpSp>
                <p:nvGrpSpPr>
                  <p:cNvPr id="36882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079" y="1379"/>
                    <a:ext cx="2624" cy="2486"/>
                    <a:chOff x="1079" y="1379"/>
                    <a:chExt cx="2624" cy="2486"/>
                  </a:xfrm>
                </p:grpSpPr>
                <p:sp>
                  <p:nvSpPr>
                    <p:cNvPr id="36904" name="Line 1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28" y="2502"/>
                      <a:ext cx="224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05" name="Line 138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527" y="2447"/>
                      <a:ext cx="0" cy="235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06" name="Line 13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1524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07" name="Line 1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1296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08" name="Line 14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1738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09" name="Line 14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1951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0" name="Line 14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2179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1" name="Line 1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2392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2" name="Line 14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3261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3" name="Line 14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3034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4" name="Line 1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31" y="3475"/>
                      <a:ext cx="0" cy="2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5" name="Line 14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2606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6" name="Line 14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15" y="2820"/>
                      <a:ext cx="0" cy="27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7" name="Line 15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25" y="3724"/>
                      <a:ext cx="267" cy="1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8" name="Line 15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471" y="3731"/>
                      <a:ext cx="21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19" name="Line 15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710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0" name="Line 15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151" y="3706"/>
                      <a:ext cx="18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1" name="Line 15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936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2" name="Line 15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585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3" name="Line 15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373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4" name="Line 157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3459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5" name="Line 15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3233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6" name="Line 15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3022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7" name="Line 16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2796" y="3718"/>
                      <a:ext cx="18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8" name="Line 16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435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29" name="Line 16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475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0" name="Line 16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515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1" name="Line 16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60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2" name="Line 16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64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3" name="Line 1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68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4" name="Line 16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72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5" name="Line 16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76" y="1382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6" name="Line 1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943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7" name="Line 17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903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8" name="Line 17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863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39" name="Line 17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1823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0" name="Line 1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384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1" name="Line 17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331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2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290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3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250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4" name="Line 17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170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5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117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6" name="Line 17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077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7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036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8" name="Line 18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812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49" name="Line 18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772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0" name="Line 1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731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1" name="Line 18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691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2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598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3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558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4" name="Line 18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518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5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478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6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985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7" name="Line 19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945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8" name="Line 19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2905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59" name="Line 19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15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0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11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1" name="Line 1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026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2" name="Line 19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346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3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23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4" name="Line 1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199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5" name="Line 19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467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6" name="Line 19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426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7" name="Line 20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260" y="3386"/>
                      <a:ext cx="0" cy="1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8" name="Line 2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813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69" name="Line 20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768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0" name="Line 20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678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1" name="Line 2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632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2" name="Line 20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587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3" name="Line 20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542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4" name="Line 20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466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5" name="Line 20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421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6" name="Line 20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376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7" name="Line 21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331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8" name="Line 2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221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79" name="Line 21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130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0" name="Line 21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085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1" name="Line 2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040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2" name="Line 21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994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3" name="Line 21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904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4" name="Line 21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859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5" name="Line 2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537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6" name="Line 21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92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7" name="Line 22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447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8" name="Line 2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356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89" name="Line 2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311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0" name="Line 22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266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1" name="Line 22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567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2" name="Line 2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763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3" name="Line 2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733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4" name="Line 22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688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5" name="Line 22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643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6" name="Line 2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990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7" name="Line 23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944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8" name="Line 23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899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6999" name="Line 2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854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0" name="Line 23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080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1" name="Line 23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125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2" name="Line 23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171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3" name="Line 23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216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4" name="Line 2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291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5" name="Line 23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336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6" name="Line 23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427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  <p:sp>
                  <p:nvSpPr>
                    <p:cNvPr id="37007" name="Line 2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3382" y="3705"/>
                      <a:ext cx="16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lv-LV"/>
                    </a:p>
                  </p:txBody>
                </p:sp>
              </p:grpSp>
              <p:sp>
                <p:nvSpPr>
                  <p:cNvPr id="36883" name="Text Box 241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4" y="3324"/>
                    <a:ext cx="32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1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84" name="Text Box 242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8" y="3086"/>
                    <a:ext cx="31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2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85" name="Text Box 243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5" y="3537"/>
                    <a:ext cx="32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0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86" name="Text Box 244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7" y="2884"/>
                    <a:ext cx="320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3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87" name="Text Box 245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9" y="2656"/>
                    <a:ext cx="31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4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88" name="Text Box 246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68" y="2456"/>
                    <a:ext cx="31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5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89" name="Text Box 2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5" y="3838"/>
                    <a:ext cx="360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6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0" name="Text Box 248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66" y="2232"/>
                    <a:ext cx="31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6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1" name="Text Box 2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4" y="3838"/>
                    <a:ext cx="2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7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2" name="Text Box 250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77" y="2016"/>
                    <a:ext cx="296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7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3" name="Text Box 2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5" y="3838"/>
                    <a:ext cx="35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8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4" name="Text Box 252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7" y="1823"/>
                    <a:ext cx="31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8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5" name="Text 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3848"/>
                    <a:ext cx="36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9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6" name="Text Box 254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858" y="1596"/>
                    <a:ext cx="318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9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7" name="Text Box 255"/>
                  <p:cNvSpPr txBox="1">
                    <a:spLocks noChangeArrowheads="1"/>
                  </p:cNvSpPr>
                  <p:nvPr/>
                </p:nvSpPr>
                <p:spPr bwMode="auto">
                  <a:xfrm rot="197355">
                    <a:off x="3288" y="3838"/>
                    <a:ext cx="54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10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8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18" y="3848"/>
                    <a:ext cx="301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0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899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5" y="3848"/>
                    <a:ext cx="301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1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900" name="Text Box 2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5" y="3838"/>
                    <a:ext cx="29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2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901" name="Text Box 2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4" y="3838"/>
                    <a:ext cx="356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3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902" name="Text Box 2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7" y="3838"/>
                    <a:ext cx="304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4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6903" name="Text Box 2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3838"/>
                    <a:ext cx="334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lv-LV" altLang="en-US" sz="1200">
                        <a:latin typeface="Tahoma" panose="020B0604030504040204" pitchFamily="34" charset="0"/>
                      </a:rPr>
                      <a:t>5</a:t>
                    </a:r>
                    <a:endParaRPr lang="en-US" altLang="en-US" sz="1200">
                      <a:latin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6881" name="Text Box 262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828" y="1355"/>
                  <a:ext cx="37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lv-LV" altLang="en-US" sz="1200">
                      <a:latin typeface="Tahoma" panose="020B0604030504040204" pitchFamily="34" charset="0"/>
                    </a:rPr>
                    <a:t>10</a:t>
                  </a:r>
                  <a:endParaRPr lang="en-US" altLang="en-US" sz="1200">
                    <a:latin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6870" name="Group 282"/>
            <p:cNvGrpSpPr>
              <a:grpSpLocks/>
            </p:cNvGrpSpPr>
            <p:nvPr/>
          </p:nvGrpSpPr>
          <p:grpSpPr bwMode="auto">
            <a:xfrm>
              <a:off x="1338" y="2207"/>
              <a:ext cx="1062" cy="1405"/>
              <a:chOff x="1338" y="2207"/>
              <a:chExt cx="1062" cy="1405"/>
            </a:xfrm>
          </p:grpSpPr>
          <p:sp>
            <p:nvSpPr>
              <p:cNvPr id="36872" name="Line 270"/>
              <p:cNvSpPr>
                <a:spLocks noChangeShapeType="1"/>
              </p:cNvSpPr>
              <p:nvPr/>
            </p:nvSpPr>
            <p:spPr bwMode="auto">
              <a:xfrm rot="5400000">
                <a:off x="1736" y="1979"/>
                <a:ext cx="10" cy="805"/>
              </a:xfrm>
              <a:prstGeom prst="line">
                <a:avLst/>
              </a:prstGeom>
              <a:noFill/>
              <a:ln w="28575">
                <a:solidFill>
                  <a:srgbClr val="F60A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lv-LV"/>
              </a:p>
            </p:txBody>
          </p:sp>
          <p:grpSp>
            <p:nvGrpSpPr>
              <p:cNvPr id="36873" name="Group 281"/>
              <p:cNvGrpSpPr>
                <a:grpSpLocks/>
              </p:cNvGrpSpPr>
              <p:nvPr/>
            </p:nvGrpSpPr>
            <p:grpSpPr bwMode="auto">
              <a:xfrm>
                <a:off x="1338" y="2207"/>
                <a:ext cx="1062" cy="1405"/>
                <a:chOff x="1338" y="2207"/>
                <a:chExt cx="1062" cy="1405"/>
              </a:xfrm>
            </p:grpSpPr>
            <p:sp>
              <p:nvSpPr>
                <p:cNvPr id="36874" name="Rectangle 272"/>
                <p:cNvSpPr>
                  <a:spLocks noChangeArrowheads="1"/>
                </p:cNvSpPr>
                <p:nvPr/>
              </p:nvSpPr>
              <p:spPr bwMode="auto">
                <a:xfrm rot="5400000">
                  <a:off x="2170" y="2191"/>
                  <a:ext cx="213" cy="246"/>
                </a:xfrm>
                <a:prstGeom prst="rect">
                  <a:avLst/>
                </a:prstGeom>
                <a:noFill/>
                <a:ln w="76200" algn="ctr">
                  <a:solidFill>
                    <a:srgbClr val="F60A1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 anchor="ctr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buFontTx/>
                    <a:buNone/>
                  </a:pPr>
                  <a:endParaRPr lang="en-US" altLang="en-US" sz="800">
                    <a:solidFill>
                      <a:srgbClr val="F60A10"/>
                    </a:solidFill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875" name="Line 273"/>
                <p:cNvSpPr>
                  <a:spLocks noChangeShapeType="1"/>
                </p:cNvSpPr>
                <p:nvPr/>
              </p:nvSpPr>
              <p:spPr bwMode="auto">
                <a:xfrm rot="5400000">
                  <a:off x="1736" y="1844"/>
                  <a:ext cx="9" cy="805"/>
                </a:xfrm>
                <a:prstGeom prst="line">
                  <a:avLst/>
                </a:prstGeom>
                <a:noFill/>
                <a:ln w="28575">
                  <a:solidFill>
                    <a:srgbClr val="F60A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lv-LV"/>
                </a:p>
              </p:txBody>
            </p:sp>
            <p:sp>
              <p:nvSpPr>
                <p:cNvPr id="36876" name="Line 274"/>
                <p:cNvSpPr>
                  <a:spLocks noChangeShapeType="1"/>
                </p:cNvSpPr>
                <p:nvPr/>
              </p:nvSpPr>
              <p:spPr bwMode="auto">
                <a:xfrm rot="5400000">
                  <a:off x="1610" y="3022"/>
                  <a:ext cx="1180" cy="0"/>
                </a:xfrm>
                <a:prstGeom prst="line">
                  <a:avLst/>
                </a:prstGeom>
                <a:noFill/>
                <a:ln w="28575">
                  <a:solidFill>
                    <a:srgbClr val="F60A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lv-LV"/>
                </a:p>
              </p:txBody>
            </p:sp>
            <p:sp>
              <p:nvSpPr>
                <p:cNvPr id="36877" name="Line 275"/>
                <p:cNvSpPr>
                  <a:spLocks noChangeShapeType="1"/>
                </p:cNvSpPr>
                <p:nvPr/>
              </p:nvSpPr>
              <p:spPr bwMode="auto">
                <a:xfrm rot="5400000">
                  <a:off x="1746" y="3022"/>
                  <a:ext cx="1180" cy="0"/>
                </a:xfrm>
                <a:prstGeom prst="line">
                  <a:avLst/>
                </a:prstGeom>
                <a:noFill/>
                <a:ln w="28575">
                  <a:solidFill>
                    <a:srgbClr val="F60A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lv-LV"/>
                </a:p>
              </p:txBody>
            </p:sp>
          </p:grpSp>
        </p:grpSp>
        <p:sp>
          <p:nvSpPr>
            <p:cNvPr id="36871" name="AutoShape 276"/>
            <p:cNvSpPr>
              <a:spLocks noChangeArrowheads="1"/>
            </p:cNvSpPr>
            <p:nvPr/>
          </p:nvSpPr>
          <p:spPr bwMode="auto">
            <a:xfrm>
              <a:off x="3553" y="1162"/>
              <a:ext cx="2245" cy="1207"/>
            </a:xfrm>
            <a:prstGeom prst="wedgeEllipseCallout">
              <a:avLst>
                <a:gd name="adj1" fmla="val -105634"/>
                <a:gd name="adj2" fmla="val 474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2000" b="1" dirty="0"/>
                <a:t>Stigu krustojums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2000" b="1" dirty="0"/>
                <a:t>Sešciparu koordinātes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2000" b="1" dirty="0"/>
                <a:t>854 726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2000" b="1" dirty="0"/>
                <a:t>Precizitāte līdz 100m</a:t>
              </a:r>
            </a:p>
          </p:txBody>
        </p:sp>
      </p:grp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F41BE-72A1-4AF7-A747-134724EF2F9E}" type="slidenum">
              <a:rPr lang="lv-LV" altLang="lv-LV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lv-LV" altLang="lv-LV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1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95A-A41B-4E27-9245-A96F1FE45070}" type="slidenum">
              <a:rPr lang="en-US" altLang="lv-LV"/>
              <a:pPr/>
              <a:t>12</a:t>
            </a:fld>
            <a:endParaRPr lang="en-US" altLang="lv-LV"/>
          </a:p>
        </p:txBody>
      </p:sp>
      <p:graphicFrame>
        <p:nvGraphicFramePr>
          <p:cNvPr id="34143" name="Group 351"/>
          <p:cNvGraphicFramePr>
            <a:graphicFrameLocks noGrp="1"/>
          </p:cNvGraphicFramePr>
          <p:nvPr>
            <p:ph/>
          </p:nvPr>
        </p:nvGraphicFramePr>
        <p:xfrm>
          <a:off x="3071813" y="692151"/>
          <a:ext cx="6191250" cy="5227003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304578325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434563685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9223389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13545337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57136342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144194232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85132598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687537532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0433089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542755932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372289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39117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43734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948346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30143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63682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337176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98423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612504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842920"/>
                  </a:ext>
                </a:extLst>
              </a:tr>
            </a:tbl>
          </a:graphicData>
        </a:graphic>
      </p:graphicFrame>
      <p:sp>
        <p:nvSpPr>
          <p:cNvPr id="34083" name="Line 291"/>
          <p:cNvSpPr>
            <a:spLocks noChangeShapeType="1"/>
          </p:cNvSpPr>
          <p:nvPr/>
        </p:nvSpPr>
        <p:spPr bwMode="auto">
          <a:xfrm>
            <a:off x="3071813" y="587692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84" name="Line 292"/>
          <p:cNvSpPr>
            <a:spLocks noChangeShapeType="1"/>
          </p:cNvSpPr>
          <p:nvPr/>
        </p:nvSpPr>
        <p:spPr bwMode="auto">
          <a:xfrm flipV="1">
            <a:off x="3071813" y="333376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85" name="Line 293"/>
          <p:cNvSpPr>
            <a:spLocks noChangeShapeType="1"/>
          </p:cNvSpPr>
          <p:nvPr/>
        </p:nvSpPr>
        <p:spPr bwMode="auto">
          <a:xfrm flipV="1">
            <a:off x="9264650" y="333376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86" name="Line 294"/>
          <p:cNvSpPr>
            <a:spLocks noChangeShapeType="1"/>
          </p:cNvSpPr>
          <p:nvPr/>
        </p:nvSpPr>
        <p:spPr bwMode="auto">
          <a:xfrm>
            <a:off x="9264650" y="5805489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87" name="Line 295"/>
          <p:cNvSpPr>
            <a:spLocks noChangeShapeType="1"/>
          </p:cNvSpPr>
          <p:nvPr/>
        </p:nvSpPr>
        <p:spPr bwMode="auto">
          <a:xfrm flipH="1">
            <a:off x="2711450" y="6921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88" name="Line 296"/>
          <p:cNvSpPr>
            <a:spLocks noChangeShapeType="1"/>
          </p:cNvSpPr>
          <p:nvPr/>
        </p:nvSpPr>
        <p:spPr bwMode="auto">
          <a:xfrm flipH="1">
            <a:off x="2711450" y="58769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89" name="Line 297"/>
          <p:cNvSpPr>
            <a:spLocks noChangeShapeType="1"/>
          </p:cNvSpPr>
          <p:nvPr/>
        </p:nvSpPr>
        <p:spPr bwMode="auto">
          <a:xfrm>
            <a:off x="9264651" y="692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90" name="Line 298"/>
          <p:cNvSpPr>
            <a:spLocks noChangeShapeType="1"/>
          </p:cNvSpPr>
          <p:nvPr/>
        </p:nvSpPr>
        <p:spPr bwMode="auto">
          <a:xfrm>
            <a:off x="9264650" y="587692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091" name="Text Box 299"/>
          <p:cNvSpPr txBox="1">
            <a:spLocks noChangeArrowheads="1"/>
          </p:cNvSpPr>
          <p:nvPr/>
        </p:nvSpPr>
        <p:spPr bwMode="auto">
          <a:xfrm>
            <a:off x="3071813" y="594995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4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4092" name="Text Box 300"/>
          <p:cNvSpPr txBox="1">
            <a:spLocks noChangeArrowheads="1"/>
          </p:cNvSpPr>
          <p:nvPr/>
        </p:nvSpPr>
        <p:spPr bwMode="auto">
          <a:xfrm>
            <a:off x="2495551" y="53736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400" b="1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34093" name="Text Box 301"/>
          <p:cNvSpPr txBox="1">
            <a:spLocks noChangeArrowheads="1"/>
          </p:cNvSpPr>
          <p:nvPr/>
        </p:nvSpPr>
        <p:spPr bwMode="auto">
          <a:xfrm>
            <a:off x="2424114" y="188913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400" b="1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34094" name="Text Box 302"/>
          <p:cNvSpPr txBox="1">
            <a:spLocks noChangeArrowheads="1"/>
          </p:cNvSpPr>
          <p:nvPr/>
        </p:nvSpPr>
        <p:spPr bwMode="auto">
          <a:xfrm>
            <a:off x="9336088" y="59499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400" b="1">
                <a:solidFill>
                  <a:srgbClr val="FF0000"/>
                </a:solidFill>
              </a:rPr>
              <a:t>46</a:t>
            </a:r>
          </a:p>
        </p:txBody>
      </p:sp>
      <p:grpSp>
        <p:nvGrpSpPr>
          <p:cNvPr id="34105" name="Group 313"/>
          <p:cNvGrpSpPr>
            <a:grpSpLocks/>
          </p:cNvGrpSpPr>
          <p:nvPr/>
        </p:nvGrpSpPr>
        <p:grpSpPr bwMode="auto">
          <a:xfrm>
            <a:off x="3503613" y="5876926"/>
            <a:ext cx="5327650" cy="366713"/>
            <a:chOff x="1247" y="3702"/>
            <a:chExt cx="3356" cy="231"/>
          </a:xfrm>
        </p:grpSpPr>
        <p:sp>
          <p:nvSpPr>
            <p:cNvPr id="34095" name="Text Box 303"/>
            <p:cNvSpPr txBox="1">
              <a:spLocks noChangeArrowheads="1"/>
            </p:cNvSpPr>
            <p:nvPr/>
          </p:nvSpPr>
          <p:spPr bwMode="auto">
            <a:xfrm>
              <a:off x="1247" y="3702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4096" name="Text Box 304"/>
            <p:cNvSpPr txBox="1">
              <a:spLocks noChangeArrowheads="1"/>
            </p:cNvSpPr>
            <p:nvPr/>
          </p:nvSpPr>
          <p:spPr bwMode="auto">
            <a:xfrm>
              <a:off x="1655" y="370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097" name="Text Box 305"/>
            <p:cNvSpPr txBox="1">
              <a:spLocks noChangeArrowheads="1"/>
            </p:cNvSpPr>
            <p:nvPr/>
          </p:nvSpPr>
          <p:spPr bwMode="auto">
            <a:xfrm>
              <a:off x="2018" y="3702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4098" name="Text Box 306"/>
            <p:cNvSpPr txBox="1">
              <a:spLocks noChangeArrowheads="1"/>
            </p:cNvSpPr>
            <p:nvPr/>
          </p:nvSpPr>
          <p:spPr bwMode="auto">
            <a:xfrm>
              <a:off x="2426" y="3702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34099" name="Text Box 307"/>
            <p:cNvSpPr txBox="1">
              <a:spLocks noChangeArrowheads="1"/>
            </p:cNvSpPr>
            <p:nvPr/>
          </p:nvSpPr>
          <p:spPr bwMode="auto">
            <a:xfrm>
              <a:off x="2835" y="3702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34100" name="Text Box 308"/>
            <p:cNvSpPr txBox="1">
              <a:spLocks noChangeArrowheads="1"/>
            </p:cNvSpPr>
            <p:nvPr/>
          </p:nvSpPr>
          <p:spPr bwMode="auto">
            <a:xfrm>
              <a:off x="3243" y="3702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34101" name="Text Box 309"/>
            <p:cNvSpPr txBox="1">
              <a:spLocks noChangeArrowheads="1"/>
            </p:cNvSpPr>
            <p:nvPr/>
          </p:nvSpPr>
          <p:spPr bwMode="auto">
            <a:xfrm>
              <a:off x="3606" y="3702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34102" name="Text Box 310"/>
            <p:cNvSpPr txBox="1">
              <a:spLocks noChangeArrowheads="1"/>
            </p:cNvSpPr>
            <p:nvPr/>
          </p:nvSpPr>
          <p:spPr bwMode="auto">
            <a:xfrm>
              <a:off x="4014" y="3702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34103" name="Text Box 311"/>
            <p:cNvSpPr txBox="1">
              <a:spLocks noChangeArrowheads="1"/>
            </p:cNvSpPr>
            <p:nvPr/>
          </p:nvSpPr>
          <p:spPr bwMode="auto">
            <a:xfrm>
              <a:off x="4377" y="3702"/>
              <a:ext cx="2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9</a:t>
              </a:r>
            </a:p>
          </p:txBody>
        </p:sp>
      </p:grpSp>
      <p:grpSp>
        <p:nvGrpSpPr>
          <p:cNvPr id="34106" name="Group 314"/>
          <p:cNvGrpSpPr>
            <a:grpSpLocks/>
          </p:cNvGrpSpPr>
          <p:nvPr/>
        </p:nvGrpSpPr>
        <p:grpSpPr bwMode="auto">
          <a:xfrm rot="16200000">
            <a:off x="662782" y="3101182"/>
            <a:ext cx="4465637" cy="368300"/>
            <a:chOff x="1247" y="3700"/>
            <a:chExt cx="3357" cy="239"/>
          </a:xfrm>
        </p:grpSpPr>
        <p:sp>
          <p:nvSpPr>
            <p:cNvPr id="34107" name="Text Box 315"/>
            <p:cNvSpPr txBox="1">
              <a:spLocks noChangeArrowheads="1"/>
            </p:cNvSpPr>
            <p:nvPr/>
          </p:nvSpPr>
          <p:spPr bwMode="auto">
            <a:xfrm>
              <a:off x="1247" y="3700"/>
              <a:ext cx="1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4108" name="Text Box 316"/>
            <p:cNvSpPr txBox="1">
              <a:spLocks noChangeArrowheads="1"/>
            </p:cNvSpPr>
            <p:nvPr/>
          </p:nvSpPr>
          <p:spPr bwMode="auto">
            <a:xfrm>
              <a:off x="1655" y="3700"/>
              <a:ext cx="18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109" name="Text Box 317"/>
            <p:cNvSpPr txBox="1">
              <a:spLocks noChangeArrowheads="1"/>
            </p:cNvSpPr>
            <p:nvPr/>
          </p:nvSpPr>
          <p:spPr bwMode="auto">
            <a:xfrm>
              <a:off x="2017" y="3701"/>
              <a:ext cx="2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4110" name="Text Box 318"/>
            <p:cNvSpPr txBox="1">
              <a:spLocks noChangeArrowheads="1"/>
            </p:cNvSpPr>
            <p:nvPr/>
          </p:nvSpPr>
          <p:spPr bwMode="auto">
            <a:xfrm>
              <a:off x="2425" y="3700"/>
              <a:ext cx="22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34111" name="Text Box 319"/>
            <p:cNvSpPr txBox="1">
              <a:spLocks noChangeArrowheads="1"/>
            </p:cNvSpPr>
            <p:nvPr/>
          </p:nvSpPr>
          <p:spPr bwMode="auto">
            <a:xfrm>
              <a:off x="2834" y="3701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34112" name="Text Box 320"/>
            <p:cNvSpPr txBox="1">
              <a:spLocks noChangeArrowheads="1"/>
            </p:cNvSpPr>
            <p:nvPr/>
          </p:nvSpPr>
          <p:spPr bwMode="auto">
            <a:xfrm>
              <a:off x="3242" y="3701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34113" name="Text Box 321"/>
            <p:cNvSpPr txBox="1">
              <a:spLocks noChangeArrowheads="1"/>
            </p:cNvSpPr>
            <p:nvPr/>
          </p:nvSpPr>
          <p:spPr bwMode="auto">
            <a:xfrm>
              <a:off x="3606" y="3701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34114" name="Text Box 322"/>
            <p:cNvSpPr txBox="1">
              <a:spLocks noChangeArrowheads="1"/>
            </p:cNvSpPr>
            <p:nvPr/>
          </p:nvSpPr>
          <p:spPr bwMode="auto">
            <a:xfrm>
              <a:off x="4013" y="3701"/>
              <a:ext cx="2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34115" name="Text Box 323"/>
            <p:cNvSpPr txBox="1">
              <a:spLocks noChangeArrowheads="1"/>
            </p:cNvSpPr>
            <p:nvPr/>
          </p:nvSpPr>
          <p:spPr bwMode="auto">
            <a:xfrm>
              <a:off x="4379" y="3701"/>
              <a:ext cx="2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lv-LV" altLang="lv-LV" b="1">
                  <a:solidFill>
                    <a:srgbClr val="0000FF"/>
                  </a:solidFill>
                </a:rPr>
                <a:t>9</a:t>
              </a:r>
            </a:p>
          </p:txBody>
        </p:sp>
      </p:grpSp>
      <p:sp>
        <p:nvSpPr>
          <p:cNvPr id="34116" name="Oval 324"/>
          <p:cNvSpPr>
            <a:spLocks noChangeArrowheads="1"/>
          </p:cNvSpPr>
          <p:nvPr/>
        </p:nvSpPr>
        <p:spPr bwMode="auto">
          <a:xfrm>
            <a:off x="4224339" y="1125539"/>
            <a:ext cx="142875" cy="1428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lv-LV" altLang="lv-LV">
              <a:solidFill>
                <a:srgbClr val="0000FF"/>
              </a:solidFill>
            </a:endParaRPr>
          </a:p>
        </p:txBody>
      </p:sp>
      <p:sp>
        <p:nvSpPr>
          <p:cNvPr id="34119" name="Oval 327"/>
          <p:cNvSpPr>
            <a:spLocks noChangeArrowheads="1"/>
          </p:cNvSpPr>
          <p:nvPr/>
        </p:nvSpPr>
        <p:spPr bwMode="auto">
          <a:xfrm>
            <a:off x="8616951" y="3213101"/>
            <a:ext cx="142875" cy="1428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lv-LV" altLang="lv-LV">
              <a:solidFill>
                <a:srgbClr val="0000FF"/>
              </a:solidFill>
            </a:endParaRPr>
          </a:p>
        </p:txBody>
      </p:sp>
      <p:sp>
        <p:nvSpPr>
          <p:cNvPr id="34120" name="Oval 328"/>
          <p:cNvSpPr>
            <a:spLocks noChangeArrowheads="1"/>
          </p:cNvSpPr>
          <p:nvPr/>
        </p:nvSpPr>
        <p:spPr bwMode="auto">
          <a:xfrm>
            <a:off x="7319964" y="4221164"/>
            <a:ext cx="142875" cy="1428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lv-LV" altLang="lv-LV">
              <a:solidFill>
                <a:srgbClr val="0000FF"/>
              </a:solidFill>
            </a:endParaRPr>
          </a:p>
        </p:txBody>
      </p:sp>
      <p:sp>
        <p:nvSpPr>
          <p:cNvPr id="34121" name="Oval 329"/>
          <p:cNvSpPr>
            <a:spLocks noChangeArrowheads="1"/>
          </p:cNvSpPr>
          <p:nvPr/>
        </p:nvSpPr>
        <p:spPr bwMode="auto">
          <a:xfrm>
            <a:off x="4224339" y="4797426"/>
            <a:ext cx="142875" cy="1428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lv-LV" altLang="lv-LV">
              <a:solidFill>
                <a:srgbClr val="0000FF"/>
              </a:solidFill>
            </a:endParaRPr>
          </a:p>
        </p:txBody>
      </p:sp>
      <p:sp>
        <p:nvSpPr>
          <p:cNvPr id="34122" name="Oval 330"/>
          <p:cNvSpPr>
            <a:spLocks noChangeArrowheads="1"/>
          </p:cNvSpPr>
          <p:nvPr/>
        </p:nvSpPr>
        <p:spPr bwMode="auto">
          <a:xfrm>
            <a:off x="5519739" y="2205039"/>
            <a:ext cx="142875" cy="1428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lv-LV" altLang="lv-LV">
              <a:solidFill>
                <a:srgbClr val="0000FF"/>
              </a:solidFill>
            </a:endParaRPr>
          </a:p>
        </p:txBody>
      </p:sp>
      <p:sp>
        <p:nvSpPr>
          <p:cNvPr id="34125" name="Line 333"/>
          <p:cNvSpPr>
            <a:spLocks noChangeShapeType="1"/>
          </p:cNvSpPr>
          <p:nvPr/>
        </p:nvSpPr>
        <p:spPr bwMode="auto">
          <a:xfrm flipH="1">
            <a:off x="4367213" y="1052514"/>
            <a:ext cx="1223962" cy="7302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126" name="Text Box 334"/>
          <p:cNvSpPr txBox="1">
            <a:spLocks noChangeArrowheads="1"/>
          </p:cNvSpPr>
          <p:nvPr/>
        </p:nvSpPr>
        <p:spPr bwMode="auto">
          <a:xfrm>
            <a:off x="5448300" y="765176"/>
            <a:ext cx="1511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800" b="1">
                <a:solidFill>
                  <a:srgbClr val="FF0000"/>
                </a:solidFill>
              </a:rPr>
              <a:t>452 659</a:t>
            </a:r>
          </a:p>
        </p:txBody>
      </p:sp>
      <p:sp>
        <p:nvSpPr>
          <p:cNvPr id="34130" name="Line 338"/>
          <p:cNvSpPr>
            <a:spLocks noChangeShapeType="1"/>
          </p:cNvSpPr>
          <p:nvPr/>
        </p:nvSpPr>
        <p:spPr bwMode="auto">
          <a:xfrm flipH="1">
            <a:off x="8832850" y="3141664"/>
            <a:ext cx="647700" cy="7143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131" name="Text Box 339"/>
          <p:cNvSpPr txBox="1">
            <a:spLocks noChangeArrowheads="1"/>
          </p:cNvSpPr>
          <p:nvPr/>
        </p:nvSpPr>
        <p:spPr bwMode="auto">
          <a:xfrm>
            <a:off x="9409114" y="2924176"/>
            <a:ext cx="1258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000" b="1">
                <a:solidFill>
                  <a:srgbClr val="FF0000"/>
                </a:solidFill>
              </a:rPr>
              <a:t>459 655</a:t>
            </a:r>
          </a:p>
        </p:txBody>
      </p:sp>
      <p:sp>
        <p:nvSpPr>
          <p:cNvPr id="34132" name="Line 340"/>
          <p:cNvSpPr>
            <a:spLocks noChangeShapeType="1"/>
          </p:cNvSpPr>
          <p:nvPr/>
        </p:nvSpPr>
        <p:spPr bwMode="auto">
          <a:xfrm flipH="1">
            <a:off x="7535864" y="4149725"/>
            <a:ext cx="2016125" cy="71438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133" name="Text Box 341"/>
          <p:cNvSpPr txBox="1">
            <a:spLocks noChangeArrowheads="1"/>
          </p:cNvSpPr>
          <p:nvPr/>
        </p:nvSpPr>
        <p:spPr bwMode="auto">
          <a:xfrm>
            <a:off x="9409114" y="3860801"/>
            <a:ext cx="1258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000" b="1">
                <a:solidFill>
                  <a:srgbClr val="FF0000"/>
                </a:solidFill>
              </a:rPr>
              <a:t>457 653</a:t>
            </a:r>
          </a:p>
        </p:txBody>
      </p:sp>
      <p:sp>
        <p:nvSpPr>
          <p:cNvPr id="34134" name="Line 342"/>
          <p:cNvSpPr>
            <a:spLocks noChangeShapeType="1"/>
          </p:cNvSpPr>
          <p:nvPr/>
        </p:nvSpPr>
        <p:spPr bwMode="auto">
          <a:xfrm flipH="1">
            <a:off x="5664201" y="2060575"/>
            <a:ext cx="3744913" cy="2159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135" name="Text Box 343"/>
          <p:cNvSpPr txBox="1">
            <a:spLocks noChangeArrowheads="1"/>
          </p:cNvSpPr>
          <p:nvPr/>
        </p:nvSpPr>
        <p:spPr bwMode="auto">
          <a:xfrm>
            <a:off x="9409114" y="1773238"/>
            <a:ext cx="1258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b="1">
                <a:solidFill>
                  <a:srgbClr val="FF0000"/>
                </a:solidFill>
              </a:rPr>
              <a:t>454 657</a:t>
            </a:r>
          </a:p>
        </p:txBody>
      </p:sp>
      <p:sp>
        <p:nvSpPr>
          <p:cNvPr id="34136" name="Line 344"/>
          <p:cNvSpPr>
            <a:spLocks noChangeShapeType="1"/>
          </p:cNvSpPr>
          <p:nvPr/>
        </p:nvSpPr>
        <p:spPr bwMode="auto">
          <a:xfrm flipH="1" flipV="1">
            <a:off x="4440238" y="4941889"/>
            <a:ext cx="1439862" cy="3587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137" name="Line 345"/>
          <p:cNvSpPr>
            <a:spLocks noChangeShapeType="1"/>
          </p:cNvSpPr>
          <p:nvPr/>
        </p:nvSpPr>
        <p:spPr bwMode="auto">
          <a:xfrm>
            <a:off x="5880101" y="5300663"/>
            <a:ext cx="936625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4138" name="Text Box 346"/>
          <p:cNvSpPr txBox="1">
            <a:spLocks noChangeArrowheads="1"/>
          </p:cNvSpPr>
          <p:nvPr/>
        </p:nvSpPr>
        <p:spPr bwMode="auto">
          <a:xfrm>
            <a:off x="7032626" y="4941889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000" b="1">
                <a:solidFill>
                  <a:srgbClr val="FF0000"/>
                </a:solidFill>
              </a:rPr>
              <a:t>452 652</a:t>
            </a:r>
          </a:p>
        </p:txBody>
      </p:sp>
      <p:sp>
        <p:nvSpPr>
          <p:cNvPr id="34140" name="Text Box 348"/>
          <p:cNvSpPr txBox="1">
            <a:spLocks noChangeArrowheads="1"/>
          </p:cNvSpPr>
          <p:nvPr/>
        </p:nvSpPr>
        <p:spPr bwMode="auto">
          <a:xfrm>
            <a:off x="4151314" y="188913"/>
            <a:ext cx="4249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lv-LV" altLang="lv-LV"/>
          </a:p>
        </p:txBody>
      </p:sp>
      <p:sp>
        <p:nvSpPr>
          <p:cNvPr id="34141" name="Text Box 349"/>
          <p:cNvSpPr txBox="1">
            <a:spLocks noChangeArrowheads="1"/>
          </p:cNvSpPr>
          <p:nvPr/>
        </p:nvSpPr>
        <p:spPr bwMode="auto">
          <a:xfrm>
            <a:off x="3503614" y="0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altLang="lv-LV" sz="2400"/>
              <a:t>6 ciparu koordinātes</a:t>
            </a:r>
          </a:p>
        </p:txBody>
      </p:sp>
    </p:spTree>
    <p:extLst>
      <p:ext uri="{BB962C8B-B14F-4D97-AF65-F5344CB8AC3E}">
        <p14:creationId xmlns:p14="http://schemas.microsoft.com/office/powerpoint/2010/main" val="30900423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16" grpId="0" animBg="1"/>
      <p:bldP spid="34119" grpId="0" animBg="1"/>
      <p:bldP spid="34120" grpId="0" animBg="1"/>
      <p:bldP spid="34121" grpId="0" animBg="1"/>
      <p:bldP spid="34122" grpId="0" animBg="1"/>
      <p:bldP spid="34126" grpId="0"/>
      <p:bldP spid="34131" grpId="0"/>
      <p:bldP spid="34133" grpId="0"/>
      <p:bldP spid="34135" grpId="0"/>
      <p:bldP spid="34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927350" y="274638"/>
            <a:ext cx="63373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2" descr="K:\3ZSN_emblemas\3.ZSN embl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0351"/>
            <a:ext cx="9350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K:\3ZSN_emblemas\3.ZSN embl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260351"/>
            <a:ext cx="935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2095501" y="3571876"/>
            <a:ext cx="500063" cy="519113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"/>
          <a:stretch>
            <a:fillRect/>
          </a:stretch>
        </p:blipFill>
        <p:spPr bwMode="auto">
          <a:xfrm>
            <a:off x="1595438" y="-29496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6068496" y="2571751"/>
            <a:ext cx="474078" cy="450176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2497" y="2928938"/>
            <a:ext cx="250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en-US" dirty="0">
                <a:latin typeface="Tahoma" panose="020B0604030504040204" pitchFamily="34" charset="0"/>
              </a:rPr>
              <a:t>925 691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822320" y="3002639"/>
            <a:ext cx="412493" cy="388261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024063" y="2473431"/>
            <a:ext cx="250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en-US" dirty="0">
                <a:latin typeface="Tahoma" panose="020B0604030504040204" pitchFamily="34" charset="0"/>
              </a:rPr>
              <a:t>902 687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04715" y="707925"/>
            <a:ext cx="402046" cy="417412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66938" y="214313"/>
            <a:ext cx="250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en-US" dirty="0">
                <a:latin typeface="Tahoma" panose="020B0604030504040204" pitchFamily="34" charset="0"/>
              </a:rPr>
              <a:t>905 703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810376" y="500063"/>
            <a:ext cx="250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en-US" dirty="0">
                <a:latin typeface="Tahoma" panose="020B0604030504040204" pitchFamily="34" charset="0"/>
              </a:rPr>
              <a:t>934 708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524626" y="4150594"/>
            <a:ext cx="250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en-US" dirty="0">
                <a:latin typeface="Tahoma" panose="020B0604030504040204" pitchFamily="34" charset="0"/>
              </a:rPr>
              <a:t>935 683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297743" y="6264223"/>
            <a:ext cx="2500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en-US" dirty="0">
                <a:latin typeface="Tahoma" panose="020B0604030504040204" pitchFamily="34" charset="0"/>
              </a:rPr>
              <a:t>926 668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379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3B0607-6F40-4D90-85A2-C1A3E1918B21}" type="slidenum">
              <a:rPr lang="lv-LV" altLang="lv-LV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lv-LV" altLang="lv-LV" sz="1200">
              <a:solidFill>
                <a:srgbClr val="898989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250906" y="32059"/>
            <a:ext cx="452437" cy="519113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477124" y="3627437"/>
            <a:ext cx="452437" cy="519113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203157" y="5785643"/>
            <a:ext cx="452437" cy="519113"/>
          </a:xfrm>
          <a:prstGeom prst="ellipse">
            <a:avLst/>
          </a:prstGeom>
          <a:noFill/>
          <a:ln w="28575" algn="ctr">
            <a:solidFill>
              <a:srgbClr val="F60A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310" y="1412876"/>
            <a:ext cx="11110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6310" y="2891556"/>
            <a:ext cx="11110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6310" y="4382218"/>
            <a:ext cx="11110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575" y="5787590"/>
            <a:ext cx="11110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33297" y="2186495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3297" y="5162170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79" y="3748653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9366" y="734691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86816" y="4668114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48544" y="4668114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91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9790" y="4668114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8418" y="4718120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44614" y="4710321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94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53242" y="4737239"/>
            <a:ext cx="918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1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5578-AFBF-4224-8587-2A6A648E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5" y="142667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8 ciparu koordinātes</a:t>
            </a:r>
            <a:br>
              <a:rPr lang="lv-LV" dirty="0"/>
            </a:br>
            <a:br>
              <a:rPr lang="lv-LV" dirty="0"/>
            </a:br>
            <a:r>
              <a:rPr lang="lv-LV" dirty="0"/>
              <a:t>Koordināšu noteicēja lietošana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EA73B-B1D6-4044-9330-FABE44CA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66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C1867074-2224-4522-B0FE-FA1AEB84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120" y="-2097648"/>
            <a:ext cx="18835705" cy="144407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FC892-5A8C-4AE4-B3ED-5F4FD29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15</a:t>
            </a:fld>
            <a:endParaRPr lang="lv-LV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00127E9-39FA-4360-A20C-1CD3D04D4AD2}"/>
              </a:ext>
            </a:extLst>
          </p:cNvPr>
          <p:cNvSpPr/>
          <p:nvPr/>
        </p:nvSpPr>
        <p:spPr>
          <a:xfrm>
            <a:off x="4519749" y="3346268"/>
            <a:ext cx="544285" cy="555172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3A2880-AC8A-4DAF-8407-E6C7BDD80919}"/>
              </a:ext>
            </a:extLst>
          </p:cNvPr>
          <p:cNvCxnSpPr>
            <a:cxnSpLocks/>
          </p:cNvCxnSpPr>
          <p:nvPr/>
        </p:nvCxnSpPr>
        <p:spPr>
          <a:xfrm flipH="1">
            <a:off x="4831080" y="2673635"/>
            <a:ext cx="739141" cy="900145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101146-A769-4557-AE01-BECC326DEB90}"/>
              </a:ext>
            </a:extLst>
          </p:cNvPr>
          <p:cNvSpPr txBox="1"/>
          <p:nvPr/>
        </p:nvSpPr>
        <p:spPr>
          <a:xfrm>
            <a:off x="3905282" y="1930476"/>
            <a:ext cx="361815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Objekts kam nepieciešamas koordinātes</a:t>
            </a:r>
          </a:p>
        </p:txBody>
      </p:sp>
    </p:spTree>
    <p:extLst>
      <p:ext uri="{BB962C8B-B14F-4D97-AF65-F5344CB8AC3E}">
        <p14:creationId xmlns:p14="http://schemas.microsoft.com/office/powerpoint/2010/main" val="280103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C1867074-2224-4522-B0FE-FA1AEB843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120" y="-2097648"/>
            <a:ext cx="18835705" cy="144407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FC892-5A8C-4AE4-B3ED-5F4FD29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16</a:t>
            </a:fld>
            <a:endParaRPr lang="lv-LV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5F8BD84-01AE-40E8-BFC8-DB34D93C9A9D}"/>
              </a:ext>
            </a:extLst>
          </p:cNvPr>
          <p:cNvCxnSpPr>
            <a:cxnSpLocks/>
          </p:cNvCxnSpPr>
          <p:nvPr/>
        </p:nvCxnSpPr>
        <p:spPr>
          <a:xfrm>
            <a:off x="3839315" y="2006441"/>
            <a:ext cx="0" cy="1107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4B8EED9-EC15-4F53-9C33-F2DB1285F8D7}"/>
              </a:ext>
            </a:extLst>
          </p:cNvPr>
          <p:cNvCxnSpPr>
            <a:cxnSpLocks/>
          </p:cNvCxnSpPr>
          <p:nvPr/>
        </p:nvCxnSpPr>
        <p:spPr>
          <a:xfrm flipH="1">
            <a:off x="5219778" y="3893827"/>
            <a:ext cx="13650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EC2E538-34DA-478B-8CA6-B058F30D5B98}"/>
              </a:ext>
            </a:extLst>
          </p:cNvPr>
          <p:cNvSpPr/>
          <p:nvPr/>
        </p:nvSpPr>
        <p:spPr>
          <a:xfrm>
            <a:off x="-1604120" y="-3986753"/>
            <a:ext cx="15067290" cy="13722424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57D58AF-FD0C-45A7-965D-0197D22FD293}"/>
              </a:ext>
            </a:extLst>
          </p:cNvPr>
          <p:cNvSpPr/>
          <p:nvPr/>
        </p:nvSpPr>
        <p:spPr>
          <a:xfrm>
            <a:off x="3807579" y="886048"/>
            <a:ext cx="2897119" cy="29918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A58F386-3681-4147-B9CF-925480BA6124}"/>
              </a:ext>
            </a:extLst>
          </p:cNvPr>
          <p:cNvGrpSpPr/>
          <p:nvPr/>
        </p:nvGrpSpPr>
        <p:grpSpPr>
          <a:xfrm>
            <a:off x="-900638" y="3098312"/>
            <a:ext cx="6304156" cy="4616714"/>
            <a:chOff x="3808757" y="1941022"/>
            <a:chExt cx="4454238" cy="33358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191E4A6-ED92-432B-ABA1-7D0E7BF8805C}"/>
                </a:ext>
              </a:extLst>
            </p:cNvPr>
            <p:cNvSpPr/>
            <p:nvPr/>
          </p:nvSpPr>
          <p:spPr>
            <a:xfrm>
              <a:off x="7725431" y="2233502"/>
              <a:ext cx="147145" cy="168165"/>
            </a:xfrm>
            <a:prstGeom prst="ellipse">
              <a:avLst/>
            </a:prstGeom>
            <a:solidFill>
              <a:srgbClr val="FF0000">
                <a:alpha val="33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336AE5-9095-4A4E-B416-F884D3DF84B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246402" y="3708476"/>
              <a:ext cx="3125999" cy="107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2C29C5-BCD3-46B3-869D-D35CA0F5D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8757" y="2305989"/>
              <a:ext cx="4236587" cy="715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E4EB1A-1C2D-4979-8C34-B80D39E22E5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46287" y="4994634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DB199E-48EB-4C40-A1CB-5D9ABF99C6E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46287" y="4708437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AC1B22-D56B-48EE-A7BE-AD49E8F4BC6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23462" y="4443181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A77D05-4A5C-4140-99B0-D346EB7AE4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35057" y="4150005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27A786-F3CB-48F4-9B65-A7E2D7B77A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23462" y="3877769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D5D009-4043-488E-883F-D60CF0CB790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27530" y="3590408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1878FE0-B33A-4FE5-A7A7-909E1A64CDE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38922" y="3316370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B0C4D2-9584-4940-8CF5-5CBE7B83CFC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33227" y="3034010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2CD515-8210-44D8-9621-E4FA3F422E5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23462" y="2761340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AFCD8A-E31B-4389-A1A4-7F76B7038A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933225" y="2474708"/>
              <a:ext cx="0" cy="2457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C31BC1-8BE8-4293-8849-ED66020977F7}"/>
                </a:ext>
              </a:extLst>
            </p:cNvPr>
            <p:cNvCxnSpPr>
              <a:cxnSpLocks/>
            </p:cNvCxnSpPr>
            <p:nvPr/>
          </p:nvCxnSpPr>
          <p:spPr>
            <a:xfrm>
              <a:off x="7449858" y="2150850"/>
              <a:ext cx="0" cy="1533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AAAEB5-9CE9-48A5-BBCD-F470CAFD8B3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984352" y="223832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10649C-7AFF-44EE-A8C6-B1C091BE985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607628" y="223832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7774BE7-0C88-4705-BE9A-4C75C878494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226758" y="223832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749D75-C4E9-460E-A991-4871641B827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43195" y="223832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1967D9-B1C3-4CE7-A333-B017C46325B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80396" y="223134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F11C8AE-3D37-452D-BE19-7A6E1B5B7C4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103674" y="222436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378F3-4B54-445A-88F6-B107811A5F2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20116" y="2239192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9CF1CE5-9371-4BFF-BBA3-A023A009F2B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55715" y="2239192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B6B2DA-49F9-4D4A-970F-1812A9E1DDD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980590" y="2231341"/>
              <a:ext cx="169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4A79D0-5E1E-41AD-A1E9-9EFE329E0E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05765" y="2274095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DBE094-E5CF-4231-9CF5-E0C7A0A0EA4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88776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F0307B-3A1B-4791-B97D-40C6A059AED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263485" y="2270645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716349B-4F5B-4968-88F0-766DBC444B0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29894" y="2278240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B462941-0B71-411C-A768-15970E5AD17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83461" y="2270082"/>
              <a:ext cx="6980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51DBB5-8FAB-4796-9724-F5B62306063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566473" y="2271475"/>
              <a:ext cx="698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E11B60-8493-488D-A8BA-3A6733E0396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27006" y="2268358"/>
              <a:ext cx="732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F1520C-04FE-4FAE-945B-2D1BC944AA2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07591" y="2270083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7B46C7B-7F44-4583-BC32-06C0E68671E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48709" y="2270085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734BF8-8AC7-4993-A041-DA647717251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31720" y="2270086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FB71E30-0E94-4809-84B7-D7D6D5F8BAE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10580" y="2270088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08B54B-79D0-4A1C-95EA-A3CCEB554AC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089440" y="2270088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853569-D6D9-44A6-A0AD-63CD87B7B14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34708" y="2270088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19D71A-EB01-4E60-B6AB-A03D19EADE7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09417" y="2270089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FA3B145-25C7-4471-903A-22AE5F1B60C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367525" y="2270091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6E09DB-D0ED-4674-9EB7-4FF18056D67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48463" y="2270091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F40DDED-38BA-4187-B703-70A7DE79503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10334" y="2279687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8F30666-D15D-4A9A-A890-8C770E0F02F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73287" y="2269267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2875577-40A7-409F-9F69-43502244F08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49898" y="2278240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CAC06EC-9878-4C11-B974-0B7A871A3B1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30311" y="2276647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2229CAA-29B3-428B-809B-82EEAD6B728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88031" y="2270714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54D8D2-D178-4971-B601-B160D31493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054440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9A7FE87-E00E-419A-8B06-897009BB20B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37450" y="2269269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FCB73B-F4B8-4EA4-B927-46B62D92B5F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95558" y="2269270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125144-A378-4377-85B0-D8CD8302C0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53278" y="2270717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BB95025-DDBD-4635-B056-06CEA424E68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419686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18DBAF8-3B8E-4C1B-B8D5-860AE5F5894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02696" y="2270717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111E524-EADD-462C-BFDE-CB4E28FF9A0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77406" y="2273684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D8EDDF-D676-4D80-B5B0-99A793B6FA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35126" y="2270717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009151A-FDC3-4380-8066-6FD8B55062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797384" y="2275200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144BDDE-6CF5-4D43-8333-096C04E1CEB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76244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01B74A7-8A0A-4A66-A256-6701A726024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959254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8934B7F-01F0-4093-8515-007E39166F2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12824" y="2278240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44C7D03-D9D9-40D9-9873-0C6E130C932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75081" y="2275200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8BC352-B27E-4CD7-8D38-35DB013D72A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253941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8A76919-6A5C-4F57-9937-EAE6FBD162E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336952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F533CE4-FE6C-4E7F-AED3-B854FDD0A0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478070" y="2273684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983BE62-323D-492D-8713-5737B8DAC46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556930" y="226927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F78234C-6890-41CC-BAC4-2F60AD2D5A9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27489" y="2270082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FDD905-448D-4282-9E9E-D88287FE6A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714650" y="2269273"/>
              <a:ext cx="6980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93925E-2F44-40EC-BBBA-64427F45DE1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7478" y="2313652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9C4F627-ED75-4267-834D-9999F48D408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7478" y="2420452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41C3F3D-9AFF-483E-AC9C-2E7E2ED6F02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7478" y="2361118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DF19238-AEF0-480D-B56B-F52CA5ABFDC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219" y="2479785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52D4AEA-82F4-4D71-8292-D27BFA3308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2586585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870B0A0-60A8-47C1-9CF0-63AC0F4561B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9759" y="2642952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C48610-2FBB-436F-A4F1-39F5BCEE592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541" y="2702286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CB21D56-0748-4F58-B11A-B93A4B665C7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9759" y="2761619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F46FDFA-E076-4B38-A35B-1AAABB5DA8F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219" y="3043453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D22154A-05F8-4FE1-A4CB-4424A79A66A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219" y="2987086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64C2C94-41A3-4435-932B-C8A9FECFE99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219" y="2927753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FE92555-5686-4C75-AB4F-6D0634DDCDC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1391" y="2868768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60A002E-D2F3-490B-8A23-9CA06991C4C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3150253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9C3E0F3-8035-49B7-B13C-0F5AD4442DA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8993" y="3209586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DA69153-578B-4009-A309-4349510C47E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219" y="3268920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5041F64-C5C7-4F27-A8EF-BC5C9CC0A53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3316387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A75211D-925F-4085-888D-C52CCB99FDD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541" y="3423187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F09980B-81C3-42B1-9B19-337075B72B9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2391" y="3482520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035D5B-6F8B-482B-B26D-1FAAF0A5E7F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541" y="3541854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15EE776-7E8A-441C-85D1-6F16BBD3CB0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219" y="3598220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A5DE0C0-429F-4330-B92C-4CB73F79D7E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2391" y="3707987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F0220DD-6B20-4AE3-9EF0-7ABB693C5F1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2391" y="3767321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FCABDB0-DB28-45E0-B295-12AC2CF9548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67918" y="3826654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214A2CB-D0CC-4FCE-AB8A-CB8AE57A10A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2391" y="3874121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F019C25-D076-4620-80CB-3F5E30B7664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541" y="3986854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1563919-5F7A-4388-8798-35A61E06B19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541" y="4046188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BCD3D20-0A62-4C3F-8EFB-092F29B269A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2068" y="4105521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39F723-957B-44A4-A600-E871A1A3726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76541" y="4152988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9A3AFF4-2252-4EF6-B5C3-7518A131A39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4268688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B986E6F-AB66-45D0-816C-46E12C8096A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4328021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0672F17-8657-427F-8AEF-C86D2FF3EFE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370" y="4387355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98BA8DB-8A71-4D80-91B3-2B43D67027E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4434822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D5D6EE1-35F7-47BE-B9E2-2AF198259B5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4550522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7FFC77B-72A7-40AA-A65E-69E842479BA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4606888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F82DF3C-2C10-4D9F-81DB-4834C59084C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370" y="4660289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ACEC94A-5B13-4FD5-913A-04DAA27F7C4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0692" y="4716655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0A519D-2826-47B2-8FA6-F4A67A1880F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90947" y="4823455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895D8F3-F017-4949-8A38-3446971BEF2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6797" y="4876856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7CEBC43-8111-490E-B10F-FE038AB4219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86474" y="4936189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91308AA-8CEA-4FE0-A8E3-8C31707A27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90947" y="4989589"/>
              <a:ext cx="0" cy="1228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160AA18-7776-4119-921D-2E40241181E2}"/>
                </a:ext>
              </a:extLst>
            </p:cNvPr>
            <p:cNvSpPr txBox="1"/>
            <p:nvPr/>
          </p:nvSpPr>
          <p:spPr>
            <a:xfrm rot="16200000">
              <a:off x="8068234" y="2211910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1C5F33-DB00-42EB-BAC2-0C630D655F65}"/>
                </a:ext>
              </a:extLst>
            </p:cNvPr>
            <p:cNvSpPr txBox="1"/>
            <p:nvPr/>
          </p:nvSpPr>
          <p:spPr>
            <a:xfrm rot="16200000">
              <a:off x="8069077" y="2783563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B538090-535C-4FFE-9CC2-E5E478B55B34}"/>
                </a:ext>
              </a:extLst>
            </p:cNvPr>
            <p:cNvSpPr txBox="1"/>
            <p:nvPr/>
          </p:nvSpPr>
          <p:spPr>
            <a:xfrm rot="16200000">
              <a:off x="8067458" y="2505439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606DF7-53B5-498C-BA3E-7449D1048687}"/>
                </a:ext>
              </a:extLst>
            </p:cNvPr>
            <p:cNvSpPr txBox="1"/>
            <p:nvPr/>
          </p:nvSpPr>
          <p:spPr>
            <a:xfrm rot="16200000">
              <a:off x="8068234" y="3071735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A7ADD8E-9827-49B6-B89F-3D4201F7F522}"/>
                </a:ext>
              </a:extLst>
            </p:cNvPr>
            <p:cNvSpPr txBox="1"/>
            <p:nvPr/>
          </p:nvSpPr>
          <p:spPr>
            <a:xfrm rot="16200000">
              <a:off x="8068475" y="3342245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4A83014-F162-4AB3-B217-AC569B354792}"/>
                </a:ext>
              </a:extLst>
            </p:cNvPr>
            <p:cNvSpPr txBox="1"/>
            <p:nvPr/>
          </p:nvSpPr>
          <p:spPr>
            <a:xfrm rot="16200000">
              <a:off x="8069077" y="3614131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F76B0A7-5BE8-4F60-B3B7-F348C5BDA634}"/>
                </a:ext>
              </a:extLst>
            </p:cNvPr>
            <p:cNvSpPr txBox="1"/>
            <p:nvPr/>
          </p:nvSpPr>
          <p:spPr>
            <a:xfrm rot="16200000">
              <a:off x="8069077" y="3900328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6EC7AC9-D180-4946-B5CC-F9DAD7028073}"/>
                </a:ext>
              </a:extLst>
            </p:cNvPr>
            <p:cNvSpPr txBox="1"/>
            <p:nvPr/>
          </p:nvSpPr>
          <p:spPr>
            <a:xfrm rot="16200000">
              <a:off x="8068476" y="4173385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8CA16F6-9563-49EF-80FE-4A685326C362}"/>
                </a:ext>
              </a:extLst>
            </p:cNvPr>
            <p:cNvSpPr txBox="1"/>
            <p:nvPr/>
          </p:nvSpPr>
          <p:spPr>
            <a:xfrm rot="16200000">
              <a:off x="8069077" y="4468209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3289B83-DB9C-4781-9784-DE47555DE58A}"/>
                </a:ext>
              </a:extLst>
            </p:cNvPr>
            <p:cNvSpPr txBox="1"/>
            <p:nvPr/>
          </p:nvSpPr>
          <p:spPr>
            <a:xfrm rot="16200000">
              <a:off x="8070045" y="4733465"/>
              <a:ext cx="190186" cy="19571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95AC06A-9F45-4404-8EAD-2DAC47BF16B5}"/>
                </a:ext>
              </a:extLst>
            </p:cNvPr>
            <p:cNvSpPr txBox="1"/>
            <p:nvPr/>
          </p:nvSpPr>
          <p:spPr>
            <a:xfrm>
              <a:off x="7714709" y="1943703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0FF4237-A71A-441E-9F49-43E936695A01}"/>
                </a:ext>
              </a:extLst>
            </p:cNvPr>
            <p:cNvSpPr txBox="1"/>
            <p:nvPr/>
          </p:nvSpPr>
          <p:spPr>
            <a:xfrm>
              <a:off x="7356871" y="1941022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5856D43-B020-43A3-BABD-821A5FCCD025}"/>
                </a:ext>
              </a:extLst>
            </p:cNvPr>
            <p:cNvSpPr txBox="1"/>
            <p:nvPr/>
          </p:nvSpPr>
          <p:spPr>
            <a:xfrm>
              <a:off x="6974659" y="1943401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9437757-069B-432C-B764-54DB91577951}"/>
                </a:ext>
              </a:extLst>
            </p:cNvPr>
            <p:cNvSpPr txBox="1"/>
            <p:nvPr/>
          </p:nvSpPr>
          <p:spPr>
            <a:xfrm>
              <a:off x="6598251" y="1950870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4B1445A-2F22-422D-A54E-08BFFEE636AC}"/>
                </a:ext>
              </a:extLst>
            </p:cNvPr>
            <p:cNvSpPr txBox="1"/>
            <p:nvPr/>
          </p:nvSpPr>
          <p:spPr>
            <a:xfrm>
              <a:off x="6222200" y="1949914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864DFDD-2848-4B48-B0C9-2066B1CB8BD6}"/>
                </a:ext>
              </a:extLst>
            </p:cNvPr>
            <p:cNvSpPr txBox="1"/>
            <p:nvPr/>
          </p:nvSpPr>
          <p:spPr>
            <a:xfrm>
              <a:off x="5832212" y="1953072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23F74EF-5FC8-4917-9596-A5472EF70464}"/>
                </a:ext>
              </a:extLst>
            </p:cNvPr>
            <p:cNvSpPr txBox="1"/>
            <p:nvPr/>
          </p:nvSpPr>
          <p:spPr>
            <a:xfrm>
              <a:off x="5473672" y="1955079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542D2C3-1507-4F61-918D-689A900F8526}"/>
                </a:ext>
              </a:extLst>
            </p:cNvPr>
            <p:cNvSpPr txBox="1"/>
            <p:nvPr/>
          </p:nvSpPr>
          <p:spPr>
            <a:xfrm>
              <a:off x="5096791" y="1951105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F8E162D-B6FD-4EA0-9B1A-BB2024170916}"/>
                </a:ext>
              </a:extLst>
            </p:cNvPr>
            <p:cNvSpPr txBox="1"/>
            <p:nvPr/>
          </p:nvSpPr>
          <p:spPr>
            <a:xfrm>
              <a:off x="4712121" y="1955079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BD8D5A4-5796-467E-9BF4-4AA706855064}"/>
                </a:ext>
              </a:extLst>
            </p:cNvPr>
            <p:cNvSpPr txBox="1"/>
            <p:nvPr/>
          </p:nvSpPr>
          <p:spPr>
            <a:xfrm>
              <a:off x="4348689" y="1955079"/>
              <a:ext cx="185975" cy="200147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lv-LV" sz="120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41DDFD5-8574-4C72-AB27-8C26B41E497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338749" y="1806197"/>
              <a:ext cx="2951430" cy="39898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A0390DA-6452-42D5-A367-B086C6C000F7}"/>
              </a:ext>
            </a:extLst>
          </p:cNvPr>
          <p:cNvSpPr txBox="1"/>
          <p:nvPr/>
        </p:nvSpPr>
        <p:spPr>
          <a:xfrm>
            <a:off x="3711721" y="2145993"/>
            <a:ext cx="108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C11C606-A9B8-4CF2-AF8E-6F3A9A51EEDA}"/>
              </a:ext>
            </a:extLst>
          </p:cNvPr>
          <p:cNvSpPr txBox="1"/>
          <p:nvPr/>
        </p:nvSpPr>
        <p:spPr>
          <a:xfrm>
            <a:off x="5559927" y="3360663"/>
            <a:ext cx="108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2.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AD9DD-ECFF-44CD-B2C6-9E26B9F83554}"/>
              </a:ext>
            </a:extLst>
          </p:cNvPr>
          <p:cNvCxnSpPr>
            <a:cxnSpLocks/>
          </p:cNvCxnSpPr>
          <p:nvPr/>
        </p:nvCxnSpPr>
        <p:spPr>
          <a:xfrm flipV="1">
            <a:off x="2806679" y="3878676"/>
            <a:ext cx="4668095" cy="151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95B60A6-2AAD-4588-A3F8-D66747BADDBE}"/>
              </a:ext>
            </a:extLst>
          </p:cNvPr>
          <p:cNvCxnSpPr>
            <a:cxnSpLocks/>
          </p:cNvCxnSpPr>
          <p:nvPr/>
        </p:nvCxnSpPr>
        <p:spPr>
          <a:xfrm>
            <a:off x="5745738" y="3034682"/>
            <a:ext cx="0" cy="1788603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D6B4C86-1E7C-49BA-94A8-5800095419D1}"/>
              </a:ext>
            </a:extLst>
          </p:cNvPr>
          <p:cNvCxnSpPr>
            <a:cxnSpLocks/>
          </p:cNvCxnSpPr>
          <p:nvPr/>
        </p:nvCxnSpPr>
        <p:spPr>
          <a:xfrm flipH="1" flipV="1">
            <a:off x="3807579" y="508000"/>
            <a:ext cx="27222" cy="4251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1EB2A1DF-A007-48F3-B0C8-0C2504840CF0}"/>
              </a:ext>
            </a:extLst>
          </p:cNvPr>
          <p:cNvSpPr txBox="1"/>
          <p:nvPr/>
        </p:nvSpPr>
        <p:spPr>
          <a:xfrm>
            <a:off x="2672901" y="3701585"/>
            <a:ext cx="4735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46D9184-153E-4270-B637-913E2266BD1C}"/>
              </a:ext>
            </a:extLst>
          </p:cNvPr>
          <p:cNvSpPr txBox="1"/>
          <p:nvPr/>
        </p:nvSpPr>
        <p:spPr>
          <a:xfrm>
            <a:off x="3607711" y="4574478"/>
            <a:ext cx="4735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solidFill>
                  <a:schemeClr val="bg1"/>
                </a:solidFill>
              </a:rPr>
              <a:t>35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72929C-CA58-4372-8601-7680AFD6123E}"/>
              </a:ext>
            </a:extLst>
          </p:cNvPr>
          <p:cNvCxnSpPr>
            <a:cxnSpLocks/>
          </p:cNvCxnSpPr>
          <p:nvPr/>
        </p:nvCxnSpPr>
        <p:spPr>
          <a:xfrm flipH="1" flipV="1">
            <a:off x="2906793" y="2786785"/>
            <a:ext cx="2354564" cy="17143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AC16504-71C5-4B7E-98FA-190D9D7A1EA3}"/>
              </a:ext>
            </a:extLst>
          </p:cNvPr>
          <p:cNvSpPr/>
          <p:nvPr/>
        </p:nvSpPr>
        <p:spPr>
          <a:xfrm>
            <a:off x="6910973" y="-2548196"/>
            <a:ext cx="7349855" cy="11293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FBB66ED-B374-4370-A8F0-B6806234D1FE}"/>
              </a:ext>
            </a:extLst>
          </p:cNvPr>
          <p:cNvSpPr txBox="1"/>
          <p:nvPr/>
        </p:nvSpPr>
        <p:spPr>
          <a:xfrm>
            <a:off x="7133368" y="967112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4400" dirty="0">
              <a:solidFill>
                <a:schemeClr val="bg1"/>
              </a:solidFill>
            </a:endParaRPr>
          </a:p>
          <a:p>
            <a:r>
              <a:rPr lang="lv-LV" sz="4400" dirty="0">
                <a:solidFill>
                  <a:schemeClr val="bg1"/>
                </a:solidFill>
              </a:rPr>
              <a:t>35_ _ 48_ _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D0D47C4-E84E-46A5-A694-A4D22BC273FF}"/>
              </a:ext>
            </a:extLst>
          </p:cNvPr>
          <p:cNvSpPr txBox="1"/>
          <p:nvPr/>
        </p:nvSpPr>
        <p:spPr>
          <a:xfrm>
            <a:off x="7177536" y="2413662"/>
            <a:ext cx="121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113DF26-29B5-4BE0-8C8B-C453A281480C}"/>
              </a:ext>
            </a:extLst>
          </p:cNvPr>
          <p:cNvSpPr txBox="1"/>
          <p:nvPr/>
        </p:nvSpPr>
        <p:spPr>
          <a:xfrm>
            <a:off x="7464291" y="2413661"/>
            <a:ext cx="121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34E5759-D971-4B4E-B5CC-4040B593EFA3}"/>
              </a:ext>
            </a:extLst>
          </p:cNvPr>
          <p:cNvSpPr txBox="1"/>
          <p:nvPr/>
        </p:nvSpPr>
        <p:spPr>
          <a:xfrm>
            <a:off x="7768174" y="2412794"/>
            <a:ext cx="218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accent2"/>
                </a:solidFill>
              </a:rPr>
              <a:t>3   4    5  6  7    8 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97363CE-15C5-476F-AC93-A5A44A437744}"/>
              </a:ext>
            </a:extLst>
          </p:cNvPr>
          <p:cNvSpPr/>
          <p:nvPr/>
        </p:nvSpPr>
        <p:spPr>
          <a:xfrm>
            <a:off x="7184096" y="2513782"/>
            <a:ext cx="4390588" cy="305663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2D85A5C-A122-4B1E-AF1A-104604662811}"/>
              </a:ext>
            </a:extLst>
          </p:cNvPr>
          <p:cNvSpPr/>
          <p:nvPr/>
        </p:nvSpPr>
        <p:spPr>
          <a:xfrm>
            <a:off x="8594190" y="1639601"/>
            <a:ext cx="575249" cy="1179843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542F0DD-782D-411A-86D4-D535020E66FB}"/>
              </a:ext>
            </a:extLst>
          </p:cNvPr>
          <p:cNvSpPr txBox="1"/>
          <p:nvPr/>
        </p:nvSpPr>
        <p:spPr>
          <a:xfrm>
            <a:off x="8231856" y="1609375"/>
            <a:ext cx="1299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050" dirty="0">
                <a:solidFill>
                  <a:schemeClr val="bg1"/>
                </a:solidFill>
              </a:rPr>
              <a:t>KVADRĀTS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EAC7876-2A65-408B-BB34-3A6A6133A9F5}"/>
              </a:ext>
            </a:extLst>
          </p:cNvPr>
          <p:cNvSpPr txBox="1"/>
          <p:nvPr/>
        </p:nvSpPr>
        <p:spPr>
          <a:xfrm>
            <a:off x="10016201" y="2481947"/>
            <a:ext cx="161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CIPARU SECĪBA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B8D9729-0434-4CDE-BA89-16338F118AB9}"/>
              </a:ext>
            </a:extLst>
          </p:cNvPr>
          <p:cNvSpPr/>
          <p:nvPr/>
        </p:nvSpPr>
        <p:spPr>
          <a:xfrm>
            <a:off x="7775095" y="1639601"/>
            <a:ext cx="807306" cy="1789399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A8D7F85-54D3-4BB3-9F5D-89C5BD3AB754}"/>
              </a:ext>
            </a:extLst>
          </p:cNvPr>
          <p:cNvSpPr/>
          <p:nvPr/>
        </p:nvSpPr>
        <p:spPr>
          <a:xfrm>
            <a:off x="9183632" y="1639601"/>
            <a:ext cx="807306" cy="1789398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D6D17F1-2267-4A5F-ACF8-FFC83BAE0A1D}"/>
              </a:ext>
            </a:extLst>
          </p:cNvPr>
          <p:cNvSpPr/>
          <p:nvPr/>
        </p:nvSpPr>
        <p:spPr>
          <a:xfrm>
            <a:off x="8584306" y="2828752"/>
            <a:ext cx="597559" cy="600247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90F9FD0-DE60-47FE-971A-ADBC46FCE946}"/>
              </a:ext>
            </a:extLst>
          </p:cNvPr>
          <p:cNvSpPr txBox="1"/>
          <p:nvPr/>
        </p:nvSpPr>
        <p:spPr>
          <a:xfrm>
            <a:off x="7513369" y="2897681"/>
            <a:ext cx="266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bg1"/>
                </a:solidFill>
              </a:rPr>
              <a:t>CIPARI NO KOORDINĀŠU NOTEICĒJA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A0AA4CE-87DD-47E5-9531-C1A82F6A5C7C}"/>
              </a:ext>
            </a:extLst>
          </p:cNvPr>
          <p:cNvSpPr/>
          <p:nvPr/>
        </p:nvSpPr>
        <p:spPr>
          <a:xfrm>
            <a:off x="7192925" y="1639601"/>
            <a:ext cx="575249" cy="1164327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E86CE2E-28F3-46EE-B78D-415B95AE158D}"/>
              </a:ext>
            </a:extLst>
          </p:cNvPr>
          <p:cNvSpPr txBox="1"/>
          <p:nvPr/>
        </p:nvSpPr>
        <p:spPr>
          <a:xfrm>
            <a:off x="6830205" y="1609375"/>
            <a:ext cx="1299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050" dirty="0">
                <a:solidFill>
                  <a:schemeClr val="bg1"/>
                </a:solidFill>
              </a:rPr>
              <a:t>KVADRĀTS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1681B88-AC2C-4887-9BDC-3E5065CA30BA}"/>
              </a:ext>
            </a:extLst>
          </p:cNvPr>
          <p:cNvSpPr txBox="1"/>
          <p:nvPr/>
        </p:nvSpPr>
        <p:spPr>
          <a:xfrm>
            <a:off x="7104046" y="1330957"/>
            <a:ext cx="129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bg1"/>
                </a:solidFill>
              </a:rPr>
              <a:t>HORIZONTĀLI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410F356-1FF2-4F32-B252-E3D887B6BDAB}"/>
              </a:ext>
            </a:extLst>
          </p:cNvPr>
          <p:cNvSpPr txBox="1"/>
          <p:nvPr/>
        </p:nvSpPr>
        <p:spPr>
          <a:xfrm>
            <a:off x="8519481" y="1315906"/>
            <a:ext cx="129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bg1"/>
                </a:solidFill>
              </a:rPr>
              <a:t>VERTIKĀLI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2C855BAE-8FD5-4F7B-9EE0-0E82BC3A5DBD}"/>
              </a:ext>
            </a:extLst>
          </p:cNvPr>
          <p:cNvCxnSpPr/>
          <p:nvPr/>
        </p:nvCxnSpPr>
        <p:spPr>
          <a:xfrm>
            <a:off x="7244080" y="1096790"/>
            <a:ext cx="934668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AE244F33-F8AC-4D67-986B-C47E4E54CA34}"/>
              </a:ext>
            </a:extLst>
          </p:cNvPr>
          <p:cNvCxnSpPr>
            <a:cxnSpLocks/>
          </p:cNvCxnSpPr>
          <p:nvPr/>
        </p:nvCxnSpPr>
        <p:spPr>
          <a:xfrm>
            <a:off x="9001760" y="852671"/>
            <a:ext cx="8738" cy="477706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7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Jautājumi</a:t>
            </a:r>
            <a:r>
              <a:rPr lang="en-US" dirty="0"/>
              <a:t>?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46" y="1798868"/>
            <a:ext cx="4830379" cy="4830379"/>
          </a:xfrm>
        </p:spPr>
      </p:pic>
    </p:spTree>
    <p:extLst>
      <p:ext uri="{BB962C8B-B14F-4D97-AF65-F5344CB8AC3E}">
        <p14:creationId xmlns:p14="http://schemas.microsoft.com/office/powerpoint/2010/main" val="349089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Šajā nodarbībā jūs atkārtosiet un apgūsiet: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r>
              <a:rPr lang="lv-LV" sz="4000" dirty="0"/>
              <a:t>Kā noteikt 4- ciparu</a:t>
            </a:r>
          </a:p>
          <a:p>
            <a:pPr marL="0" indent="0">
              <a:buNone/>
            </a:pPr>
            <a:r>
              <a:rPr lang="lv-LV" sz="4000" dirty="0"/>
              <a:t>   koordinātes</a:t>
            </a:r>
          </a:p>
          <a:p>
            <a:r>
              <a:rPr lang="lv-LV" sz="4000" dirty="0"/>
              <a:t>Kā noteikt 6- ciparu </a:t>
            </a:r>
          </a:p>
          <a:p>
            <a:pPr marL="0" indent="0">
              <a:buNone/>
            </a:pPr>
            <a:r>
              <a:rPr lang="lv-LV" sz="4000" dirty="0"/>
              <a:t>   koordinātes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t>2</a:t>
            </a:fld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62" y="2002536"/>
            <a:ext cx="5701137" cy="39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85AB2E-D3D6-4B23-8775-1C657A5EC0F2}" type="slidenum">
              <a:rPr lang="en-US" altLang="lv-LV"/>
              <a:pPr eaLnBrk="1" hangingPunct="1"/>
              <a:t>3</a:t>
            </a:fld>
            <a:endParaRPr lang="en-US" altLang="lv-LV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777875"/>
          </a:xfrm>
        </p:spPr>
        <p:txBody>
          <a:bodyPr/>
          <a:lstStyle/>
          <a:p>
            <a:pPr algn="ctr" eaLnBrk="1" hangingPunct="1"/>
            <a:r>
              <a:rPr lang="lv-LV" altLang="lv-LV" dirty="0"/>
              <a:t>Četrciparu (4) koordinātes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981" y="1125538"/>
            <a:ext cx="5928545" cy="55384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altLang="lv-LV" dirty="0"/>
              <a:t>Metode “</a:t>
            </a:r>
            <a:r>
              <a:rPr lang="lv-LV" altLang="lv-LV" b="1" dirty="0">
                <a:solidFill>
                  <a:srgbClr val="FF0000"/>
                </a:solidFill>
              </a:rPr>
              <a:t>mājā iekšā, pa trepēm augšā</a:t>
            </a:r>
            <a:r>
              <a:rPr lang="lv-LV" altLang="lv-LV" dirty="0"/>
              <a:t>” noteikt kvadrāta 4 ciparu koordinātes: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altLang="lv-LV" dirty="0"/>
              <a:t>	1)Pie kilometru kvadrāta, kurā izvietots objekts, uz vertikālās ziemeļu-dienvidu līnijas, kartes apakšējā malā nolasām un pierakstām </a:t>
            </a:r>
            <a:r>
              <a:rPr lang="lv-LV" altLang="lv-LV" b="1" dirty="0">
                <a:solidFill>
                  <a:srgbClr val="336600"/>
                </a:solidFill>
              </a:rPr>
              <a:t>47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altLang="lv-LV" dirty="0"/>
              <a:t>	2)Nolasām divus ciparus uz kartes lapas sānu malas, kas pierakstīti horizontālai austrumu-rietumu līnijai </a:t>
            </a:r>
            <a:r>
              <a:rPr lang="lv-LV" altLang="lv-LV" b="1" dirty="0">
                <a:solidFill>
                  <a:srgbClr val="336600"/>
                </a:solidFill>
              </a:rPr>
              <a:t>37</a:t>
            </a:r>
            <a:r>
              <a:rPr lang="lv-LV" altLang="lv-LV" b="1" dirty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altLang="lv-LV" dirty="0"/>
              <a:t>	3) kvadrāta četrciparu koordinātes ir </a:t>
            </a:r>
            <a:r>
              <a:rPr lang="lv-LV" altLang="lv-LV" b="1" u="sng" dirty="0">
                <a:solidFill>
                  <a:srgbClr val="0000FF"/>
                </a:solidFill>
              </a:rPr>
              <a:t>47 37</a:t>
            </a:r>
          </a:p>
        </p:txBody>
      </p:sp>
      <p:sp>
        <p:nvSpPr>
          <p:cNvPr id="4101" name="Rectangle 41"/>
          <p:cNvSpPr>
            <a:spLocks noChangeArrowheads="1"/>
          </p:cNvSpPr>
          <p:nvPr/>
        </p:nvSpPr>
        <p:spPr bwMode="auto">
          <a:xfrm>
            <a:off x="5287963" y="21796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lv-LV" altLang="lv-LV" sz="1600" b="1">
              <a:solidFill>
                <a:srgbClr val="0000FF"/>
              </a:solidFill>
            </a:endParaRPr>
          </a:p>
        </p:txBody>
      </p:sp>
      <p:grpSp>
        <p:nvGrpSpPr>
          <p:cNvPr id="4102" name="Group 94"/>
          <p:cNvGrpSpPr>
            <a:grpSpLocks/>
          </p:cNvGrpSpPr>
          <p:nvPr/>
        </p:nvGrpSpPr>
        <p:grpSpPr bwMode="auto">
          <a:xfrm>
            <a:off x="7069208" y="1789113"/>
            <a:ext cx="4392612" cy="3679825"/>
            <a:chOff x="1882" y="1434"/>
            <a:chExt cx="2767" cy="2318"/>
          </a:xfrm>
        </p:grpSpPr>
        <p:sp>
          <p:nvSpPr>
            <p:cNvPr id="4111" name="Line 44"/>
            <p:cNvSpPr>
              <a:spLocks noChangeShapeType="1"/>
            </p:cNvSpPr>
            <p:nvPr/>
          </p:nvSpPr>
          <p:spPr bwMode="auto">
            <a:xfrm>
              <a:off x="1927" y="3521"/>
              <a:ext cx="2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4112" name="Line 45"/>
            <p:cNvSpPr>
              <a:spLocks noChangeShapeType="1"/>
            </p:cNvSpPr>
            <p:nvPr/>
          </p:nvSpPr>
          <p:spPr bwMode="auto">
            <a:xfrm flipV="1">
              <a:off x="1927" y="2614"/>
              <a:ext cx="25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4113" name="Line 46"/>
            <p:cNvSpPr>
              <a:spLocks noChangeShapeType="1"/>
            </p:cNvSpPr>
            <p:nvPr/>
          </p:nvSpPr>
          <p:spPr bwMode="auto">
            <a:xfrm>
              <a:off x="1882" y="1706"/>
              <a:ext cx="2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4114" name="Line 47"/>
            <p:cNvSpPr>
              <a:spLocks noChangeShapeType="1"/>
            </p:cNvSpPr>
            <p:nvPr/>
          </p:nvSpPr>
          <p:spPr bwMode="auto">
            <a:xfrm>
              <a:off x="2200" y="152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4115" name="Line 49"/>
            <p:cNvSpPr>
              <a:spLocks noChangeShapeType="1"/>
            </p:cNvSpPr>
            <p:nvPr/>
          </p:nvSpPr>
          <p:spPr bwMode="auto">
            <a:xfrm>
              <a:off x="3152" y="1480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4116" name="Line 50"/>
            <p:cNvSpPr>
              <a:spLocks noChangeShapeType="1"/>
            </p:cNvSpPr>
            <p:nvPr/>
          </p:nvSpPr>
          <p:spPr bwMode="auto">
            <a:xfrm>
              <a:off x="4150" y="1525"/>
              <a:ext cx="0" cy="2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4117" name="Text Box 88"/>
            <p:cNvSpPr txBox="1">
              <a:spLocks noChangeArrowheads="1"/>
            </p:cNvSpPr>
            <p:nvPr/>
          </p:nvSpPr>
          <p:spPr bwMode="auto">
            <a:xfrm>
              <a:off x="2200" y="3521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lv-LV" altLang="lv-LV"/>
                <a:t>46</a:t>
              </a:r>
            </a:p>
          </p:txBody>
        </p:sp>
        <p:sp>
          <p:nvSpPr>
            <p:cNvPr id="4118" name="Text Box 89"/>
            <p:cNvSpPr txBox="1">
              <a:spLocks noChangeArrowheads="1"/>
            </p:cNvSpPr>
            <p:nvPr/>
          </p:nvSpPr>
          <p:spPr bwMode="auto">
            <a:xfrm>
              <a:off x="3152" y="3521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lv-LV" altLang="lv-LV"/>
                <a:t>47</a:t>
              </a:r>
            </a:p>
          </p:txBody>
        </p:sp>
        <p:sp>
          <p:nvSpPr>
            <p:cNvPr id="4119" name="Text Box 90"/>
            <p:cNvSpPr txBox="1">
              <a:spLocks noChangeArrowheads="1"/>
            </p:cNvSpPr>
            <p:nvPr/>
          </p:nvSpPr>
          <p:spPr bwMode="auto">
            <a:xfrm>
              <a:off x="4150" y="3521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lv-LV" altLang="lv-LV"/>
                <a:t>48</a:t>
              </a:r>
            </a:p>
          </p:txBody>
        </p:sp>
        <p:sp>
          <p:nvSpPr>
            <p:cNvPr id="4120" name="Text Box 91"/>
            <p:cNvSpPr txBox="1">
              <a:spLocks noChangeArrowheads="1"/>
            </p:cNvSpPr>
            <p:nvPr/>
          </p:nvSpPr>
          <p:spPr bwMode="auto">
            <a:xfrm>
              <a:off x="1882" y="3294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lv-LV" altLang="lv-LV"/>
                <a:t>36</a:t>
              </a:r>
            </a:p>
          </p:txBody>
        </p:sp>
        <p:sp>
          <p:nvSpPr>
            <p:cNvPr id="4121" name="Text Box 92"/>
            <p:cNvSpPr txBox="1">
              <a:spLocks noChangeArrowheads="1"/>
            </p:cNvSpPr>
            <p:nvPr/>
          </p:nvSpPr>
          <p:spPr bwMode="auto">
            <a:xfrm>
              <a:off x="1882" y="2387"/>
              <a:ext cx="4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lv-LV" altLang="lv-LV"/>
                <a:t>37</a:t>
              </a:r>
            </a:p>
          </p:txBody>
        </p:sp>
        <p:sp>
          <p:nvSpPr>
            <p:cNvPr id="4122" name="Text Box 93"/>
            <p:cNvSpPr txBox="1">
              <a:spLocks noChangeArrowheads="1"/>
            </p:cNvSpPr>
            <p:nvPr/>
          </p:nvSpPr>
          <p:spPr bwMode="auto">
            <a:xfrm>
              <a:off x="1927" y="1434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lv-LV" altLang="lv-LV"/>
                <a:t>38</a:t>
              </a:r>
            </a:p>
          </p:txBody>
        </p:sp>
      </p:grpSp>
      <p:sp>
        <p:nvSpPr>
          <p:cNvPr id="36965" name="Oval 101"/>
          <p:cNvSpPr>
            <a:spLocks noChangeArrowheads="1"/>
          </p:cNvSpPr>
          <p:nvPr/>
        </p:nvSpPr>
        <p:spPr bwMode="auto">
          <a:xfrm>
            <a:off x="8977383" y="5102225"/>
            <a:ext cx="6477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lv-LV" altLang="lv-LV" b="1" dirty="0"/>
              <a:t>47</a:t>
            </a:r>
          </a:p>
        </p:txBody>
      </p:sp>
      <p:sp>
        <p:nvSpPr>
          <p:cNvPr id="36966" name="Oval 102"/>
          <p:cNvSpPr>
            <a:spLocks noChangeArrowheads="1"/>
          </p:cNvSpPr>
          <p:nvPr/>
        </p:nvSpPr>
        <p:spPr bwMode="auto">
          <a:xfrm>
            <a:off x="6931114" y="3228975"/>
            <a:ext cx="6477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lv-LV" altLang="lv-LV" b="1" dirty="0"/>
              <a:t>37</a:t>
            </a:r>
          </a:p>
        </p:txBody>
      </p:sp>
      <p:grpSp>
        <p:nvGrpSpPr>
          <p:cNvPr id="4105" name="Group 110"/>
          <p:cNvGrpSpPr>
            <a:grpSpLocks/>
          </p:cNvGrpSpPr>
          <p:nvPr/>
        </p:nvGrpSpPr>
        <p:grpSpPr bwMode="auto">
          <a:xfrm>
            <a:off x="9626670" y="2581275"/>
            <a:ext cx="501650" cy="501650"/>
            <a:chOff x="4241" y="482"/>
            <a:chExt cx="862" cy="862"/>
          </a:xfrm>
        </p:grpSpPr>
        <p:grpSp>
          <p:nvGrpSpPr>
            <p:cNvPr id="4106" name="Group 108"/>
            <p:cNvGrpSpPr>
              <a:grpSpLocks/>
            </p:cNvGrpSpPr>
            <p:nvPr/>
          </p:nvGrpSpPr>
          <p:grpSpPr bwMode="auto">
            <a:xfrm>
              <a:off x="4241" y="482"/>
              <a:ext cx="862" cy="862"/>
              <a:chOff x="4513" y="1797"/>
              <a:chExt cx="408" cy="318"/>
            </a:xfrm>
          </p:grpSpPr>
          <p:sp>
            <p:nvSpPr>
              <p:cNvPr id="4108" name="Line 104"/>
              <p:cNvSpPr>
                <a:spLocks noChangeShapeType="1"/>
              </p:cNvSpPr>
              <p:nvPr/>
            </p:nvSpPr>
            <p:spPr bwMode="auto">
              <a:xfrm>
                <a:off x="4513" y="2115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109" name="Line 105"/>
              <p:cNvSpPr>
                <a:spLocks noChangeShapeType="1"/>
              </p:cNvSpPr>
              <p:nvPr/>
            </p:nvSpPr>
            <p:spPr bwMode="auto">
              <a:xfrm flipV="1">
                <a:off x="4513" y="1797"/>
                <a:ext cx="18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  <p:sp>
            <p:nvSpPr>
              <p:cNvPr id="4110" name="Line 106"/>
              <p:cNvSpPr>
                <a:spLocks noChangeShapeType="1"/>
              </p:cNvSpPr>
              <p:nvPr/>
            </p:nvSpPr>
            <p:spPr bwMode="auto">
              <a:xfrm>
                <a:off x="4694" y="1797"/>
                <a:ext cx="22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lv-LV"/>
              </a:p>
            </p:txBody>
          </p:sp>
        </p:grpSp>
        <p:sp>
          <p:nvSpPr>
            <p:cNvPr id="4107" name="Oval 109"/>
            <p:cNvSpPr>
              <a:spLocks noChangeArrowheads="1"/>
            </p:cNvSpPr>
            <p:nvPr/>
          </p:nvSpPr>
          <p:spPr bwMode="auto">
            <a:xfrm>
              <a:off x="4558" y="935"/>
              <a:ext cx="182" cy="1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lv-LV" altLang="lv-LV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2F2EF3E-D272-48C2-B0BC-3FF774ACBC5E}"/>
              </a:ext>
            </a:extLst>
          </p:cNvPr>
          <p:cNvCxnSpPr>
            <a:cxnSpLocks/>
            <a:endCxn id="36965" idx="0"/>
          </p:cNvCxnSpPr>
          <p:nvPr/>
        </p:nvCxnSpPr>
        <p:spPr>
          <a:xfrm flipV="1">
            <a:off x="7140645" y="5102225"/>
            <a:ext cx="2160588" cy="506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2E05A6-010A-47AC-956D-6C0ABF442EBF}"/>
              </a:ext>
            </a:extLst>
          </p:cNvPr>
          <p:cNvCxnSpPr>
            <a:cxnSpLocks/>
            <a:endCxn id="36966" idx="6"/>
          </p:cNvCxnSpPr>
          <p:nvPr/>
        </p:nvCxnSpPr>
        <p:spPr>
          <a:xfrm flipV="1">
            <a:off x="7578814" y="3444875"/>
            <a:ext cx="0" cy="1651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5" grpId="0" animBg="1"/>
      <p:bldP spid="369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927350" y="274638"/>
            <a:ext cx="6337300" cy="1143000"/>
          </a:xfrm>
        </p:spPr>
        <p:txBody>
          <a:bodyPr/>
          <a:lstStyle/>
          <a:p>
            <a:pPr eaLnBrk="1" hangingPunct="1"/>
            <a:r>
              <a:rPr lang="lv-LV" altLang="en-US" sz="3600" b="1" dirty="0"/>
              <a:t>Četrciparu koordinātes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16" y="1201646"/>
            <a:ext cx="8681885" cy="56563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641" y="4084640"/>
            <a:ext cx="503237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251246" y="4516439"/>
            <a:ext cx="669925" cy="2205037"/>
            <a:chOff x="2562" y="2931"/>
            <a:chExt cx="422" cy="1389"/>
          </a:xfrm>
        </p:grpSpPr>
        <p:sp>
          <p:nvSpPr>
            <p:cNvPr id="32783" name="Oval 23"/>
            <p:cNvSpPr>
              <a:spLocks noChangeArrowheads="1"/>
            </p:cNvSpPr>
            <p:nvPr/>
          </p:nvSpPr>
          <p:spPr bwMode="auto">
            <a:xfrm>
              <a:off x="2562" y="3884"/>
              <a:ext cx="317" cy="27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84" name="Rectangle 24"/>
            <p:cNvSpPr>
              <a:spLocks noChangeArrowheads="1"/>
            </p:cNvSpPr>
            <p:nvPr/>
          </p:nvSpPr>
          <p:spPr bwMode="auto">
            <a:xfrm>
              <a:off x="2835" y="4089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18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2785" name="Line 35"/>
            <p:cNvSpPr>
              <a:spLocks noChangeShapeType="1"/>
            </p:cNvSpPr>
            <p:nvPr/>
          </p:nvSpPr>
          <p:spPr bwMode="auto">
            <a:xfrm flipV="1">
              <a:off x="2653" y="2931"/>
              <a:ext cx="0" cy="9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028031" y="4024244"/>
            <a:ext cx="3313112" cy="720725"/>
            <a:chOff x="521" y="2614"/>
            <a:chExt cx="2087" cy="454"/>
          </a:xfrm>
        </p:grpSpPr>
        <p:sp>
          <p:nvSpPr>
            <p:cNvPr id="32780" name="Oval 25"/>
            <p:cNvSpPr>
              <a:spLocks noChangeArrowheads="1"/>
            </p:cNvSpPr>
            <p:nvPr/>
          </p:nvSpPr>
          <p:spPr bwMode="auto">
            <a:xfrm>
              <a:off x="567" y="2795"/>
              <a:ext cx="317" cy="27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81" name="Rectangle 26"/>
            <p:cNvSpPr>
              <a:spLocks noChangeArrowheads="1"/>
            </p:cNvSpPr>
            <p:nvPr/>
          </p:nvSpPr>
          <p:spPr bwMode="auto">
            <a:xfrm>
              <a:off x="521" y="2614"/>
              <a:ext cx="1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32782" name="Line 36"/>
            <p:cNvSpPr>
              <a:spLocks noChangeShapeType="1"/>
            </p:cNvSpPr>
            <p:nvPr/>
          </p:nvSpPr>
          <p:spPr bwMode="auto">
            <a:xfrm flipV="1">
              <a:off x="975" y="2931"/>
              <a:ext cx="163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004887" y="3308350"/>
            <a:ext cx="5776914" cy="3378201"/>
            <a:chOff x="-327" y="2084"/>
            <a:chExt cx="3639" cy="2128"/>
          </a:xfrm>
        </p:grpSpPr>
        <p:sp>
          <p:nvSpPr>
            <p:cNvPr id="32778" name="Rectangle 28"/>
            <p:cNvSpPr>
              <a:spLocks noChangeArrowheads="1"/>
            </p:cNvSpPr>
            <p:nvPr/>
          </p:nvSpPr>
          <p:spPr bwMode="auto">
            <a:xfrm>
              <a:off x="2446" y="2084"/>
              <a:ext cx="866" cy="761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79" name="AutoShape 40"/>
            <p:cNvSpPr>
              <a:spLocks noChangeArrowheads="1"/>
            </p:cNvSpPr>
            <p:nvPr/>
          </p:nvSpPr>
          <p:spPr bwMode="auto">
            <a:xfrm>
              <a:off x="-327" y="3795"/>
              <a:ext cx="784" cy="417"/>
            </a:xfrm>
            <a:prstGeom prst="wedgeEllipseCallout">
              <a:avLst>
                <a:gd name="adj1" fmla="val 367009"/>
                <a:gd name="adj2" fmla="val -2979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2400" dirty="0"/>
                <a:t>87 65</a:t>
              </a:r>
            </a:p>
          </p:txBody>
        </p:sp>
      </p:grpSp>
      <p:sp>
        <p:nvSpPr>
          <p:cNvPr id="327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26BB0-41FF-44A2-B9A6-FAB51AF5F96D}" type="slidenum">
              <a:rPr lang="lv-LV" altLang="lv-LV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lv-LV" altLang="lv-LV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927350" y="274638"/>
            <a:ext cx="6948170" cy="1143000"/>
          </a:xfrm>
        </p:spPr>
        <p:txBody>
          <a:bodyPr/>
          <a:lstStyle/>
          <a:p>
            <a:pPr eaLnBrk="1" hangingPunct="1"/>
            <a:r>
              <a:rPr lang="lv-LV" altLang="en-US" sz="3600" b="1" dirty="0"/>
              <a:t>Četrciparu koordinātes</a:t>
            </a:r>
            <a:endParaRPr lang="lv-LV" altLang="en-US" sz="36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56" y="1453608"/>
            <a:ext cx="8205470" cy="527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737859" y="4441825"/>
            <a:ext cx="285750" cy="2873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19056" y="1130300"/>
            <a:ext cx="503237" cy="3677248"/>
            <a:chOff x="3061" y="1071"/>
            <a:chExt cx="317" cy="2086"/>
          </a:xfrm>
        </p:grpSpPr>
        <p:sp>
          <p:nvSpPr>
            <p:cNvPr id="33807" name="Oval 7"/>
            <p:cNvSpPr>
              <a:spLocks noChangeArrowheads="1"/>
            </p:cNvSpPr>
            <p:nvPr/>
          </p:nvSpPr>
          <p:spPr bwMode="auto">
            <a:xfrm rot="10800000">
              <a:off x="3061" y="1253"/>
              <a:ext cx="317" cy="27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08" name="Rectangle 8"/>
            <p:cNvSpPr>
              <a:spLocks noChangeArrowheads="1"/>
            </p:cNvSpPr>
            <p:nvPr/>
          </p:nvSpPr>
          <p:spPr bwMode="auto">
            <a:xfrm>
              <a:off x="3152" y="1071"/>
              <a:ext cx="1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18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3809" name="Line 9"/>
            <p:cNvSpPr>
              <a:spLocks noChangeShapeType="1"/>
            </p:cNvSpPr>
            <p:nvPr/>
          </p:nvSpPr>
          <p:spPr bwMode="auto">
            <a:xfrm rot="10800000" flipV="1">
              <a:off x="3152" y="1525"/>
              <a:ext cx="0" cy="16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563517" y="4514239"/>
            <a:ext cx="3847829" cy="433388"/>
            <a:chOff x="3152" y="2976"/>
            <a:chExt cx="2132" cy="273"/>
          </a:xfrm>
        </p:grpSpPr>
        <p:sp>
          <p:nvSpPr>
            <p:cNvPr id="33804" name="Oval 12"/>
            <p:cNvSpPr>
              <a:spLocks noChangeArrowheads="1"/>
            </p:cNvSpPr>
            <p:nvPr/>
          </p:nvSpPr>
          <p:spPr bwMode="auto">
            <a:xfrm>
              <a:off x="4831" y="2976"/>
              <a:ext cx="317" cy="27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auto">
            <a:xfrm>
              <a:off x="5148" y="2976"/>
              <a:ext cx="1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18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 flipH="1" flipV="1">
              <a:off x="3152" y="3158"/>
              <a:ext cx="16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611939" y="741363"/>
            <a:ext cx="5370514" cy="4059238"/>
            <a:chOff x="3129" y="600"/>
            <a:chExt cx="3383" cy="2557"/>
          </a:xfrm>
        </p:grpSpPr>
        <p:sp>
          <p:nvSpPr>
            <p:cNvPr id="33802" name="Rectangle 17"/>
            <p:cNvSpPr>
              <a:spLocks noChangeArrowheads="1"/>
            </p:cNvSpPr>
            <p:nvPr/>
          </p:nvSpPr>
          <p:spPr bwMode="auto">
            <a:xfrm>
              <a:off x="3129" y="2257"/>
              <a:ext cx="937" cy="900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803" name="AutoShape 18"/>
            <p:cNvSpPr>
              <a:spLocks noChangeArrowheads="1"/>
            </p:cNvSpPr>
            <p:nvPr/>
          </p:nvSpPr>
          <p:spPr bwMode="auto">
            <a:xfrm>
              <a:off x="5719" y="600"/>
              <a:ext cx="793" cy="426"/>
            </a:xfrm>
            <a:prstGeom prst="wedgeEllipseCallout">
              <a:avLst>
                <a:gd name="adj1" fmla="val -347324"/>
                <a:gd name="adj2" fmla="val 5041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lv-LV" altLang="en-US" sz="2400" dirty="0"/>
                <a:t>98 71</a:t>
              </a:r>
            </a:p>
          </p:txBody>
        </p:sp>
      </p:grpSp>
      <p:sp>
        <p:nvSpPr>
          <p:cNvPr id="338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D19DC-DB30-4A1F-BAE9-88502E1FCB9F}" type="slidenum">
              <a:rPr lang="lv-LV" altLang="lv-LV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lv-LV" altLang="lv-LV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"/>
          <a:stretch>
            <a:fillRect/>
          </a:stretch>
        </p:blipFill>
        <p:spPr bwMode="auto">
          <a:xfrm>
            <a:off x="1492820" y="0"/>
            <a:ext cx="9288463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51313" y="2852739"/>
            <a:ext cx="1439862" cy="1368425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01051" y="4221163"/>
            <a:ext cx="1439863" cy="1439862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59601" y="1412876"/>
            <a:ext cx="1439863" cy="1412876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97204" y="4248151"/>
            <a:ext cx="1245996" cy="1412876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820" y="1"/>
            <a:ext cx="1250380" cy="1412876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51313" y="5661026"/>
            <a:ext cx="1439862" cy="1196975"/>
          </a:xfrm>
          <a:prstGeom prst="rect">
            <a:avLst/>
          </a:prstGeom>
          <a:solidFill>
            <a:srgbClr val="FF0000">
              <a:alpha val="26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440238" y="3213100"/>
            <a:ext cx="1008062" cy="647700"/>
          </a:xfrm>
          <a:prstGeom prst="wedgeEllipseCallout">
            <a:avLst>
              <a:gd name="adj1" fmla="val -77875"/>
              <a:gd name="adj2" fmla="val 10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1800" dirty="0"/>
              <a:t>91 68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8688388" y="4581525"/>
            <a:ext cx="1008062" cy="647700"/>
          </a:xfrm>
          <a:prstGeom prst="wedgeEllipseCallout">
            <a:avLst>
              <a:gd name="adj1" fmla="val -77875"/>
              <a:gd name="adj2" fmla="val 10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1800" dirty="0"/>
              <a:t>94 67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440238" y="5805488"/>
            <a:ext cx="1008062" cy="647700"/>
          </a:xfrm>
          <a:prstGeom prst="wedgeEllipseCallout">
            <a:avLst>
              <a:gd name="adj1" fmla="val -77875"/>
              <a:gd name="adj2" fmla="val 10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1800" dirty="0"/>
              <a:t>91 66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774826" y="4652963"/>
            <a:ext cx="1008063" cy="647700"/>
          </a:xfrm>
          <a:prstGeom prst="wedgeEllipseCallout">
            <a:avLst>
              <a:gd name="adj1" fmla="val -77875"/>
              <a:gd name="adj2" fmla="val 10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1800" dirty="0"/>
              <a:t>89 67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1847851" y="333375"/>
            <a:ext cx="1008063" cy="647700"/>
          </a:xfrm>
          <a:prstGeom prst="wedgeEllipseCallout">
            <a:avLst>
              <a:gd name="adj1" fmla="val -77875"/>
              <a:gd name="adj2" fmla="val 10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1800" dirty="0"/>
              <a:t>89 70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248526" y="1773238"/>
            <a:ext cx="1008063" cy="647700"/>
          </a:xfrm>
          <a:prstGeom prst="wedgeEllipseCallout">
            <a:avLst>
              <a:gd name="adj1" fmla="val -77875"/>
              <a:gd name="adj2" fmla="val 10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1800" dirty="0"/>
              <a:t>93 69</a:t>
            </a:r>
          </a:p>
        </p:txBody>
      </p:sp>
      <p:sp>
        <p:nvSpPr>
          <p:cNvPr id="348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DFB60-0545-4305-A217-96E4F7AEFA05}" type="slidenum">
              <a:rPr lang="lv-LV" altLang="lv-LV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lv-LV" altLang="lv-LV" sz="1200">
              <a:solidFill>
                <a:srgbClr val="89898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30629" y="1412876"/>
            <a:ext cx="11669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5943" y="4221163"/>
            <a:ext cx="11669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0629" y="2846118"/>
            <a:ext cx="11669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5943" y="5661025"/>
            <a:ext cx="11669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0629" y="6824664"/>
            <a:ext cx="11669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7368" y="73486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397" y="2174729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8188" y="360728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8287" y="498233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1123" y="6184969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92537" y="30328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91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32399" y="309381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92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58696" y="30328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47444" y="27463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94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454561" y="30328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30869" y="5779504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1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6D0-7CBB-4508-9433-43B1711000AF}" type="slidenum">
              <a:rPr lang="en-US" altLang="lv-LV"/>
              <a:pPr/>
              <a:t>7</a:t>
            </a:fld>
            <a:endParaRPr lang="en-US" altLang="lv-LV"/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950810" y="89852"/>
            <a:ext cx="986175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lv-LV" altLang="lv-LV" sz="3600" dirty="0"/>
              <a:t>4 ciparu koordinātes</a:t>
            </a:r>
          </a:p>
          <a:p>
            <a:pPr algn="ctr">
              <a:spcBef>
                <a:spcPts val="600"/>
              </a:spcBef>
            </a:pPr>
            <a:r>
              <a:rPr lang="lv-LV" altLang="lv-LV" sz="3600" dirty="0"/>
              <a:t>Vingrinājumi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370263" y="1406525"/>
            <a:ext cx="0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625975" y="1406525"/>
            <a:ext cx="0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5881688" y="1406525"/>
            <a:ext cx="0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138988" y="1406525"/>
            <a:ext cx="0" cy="431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8396288" y="1470025"/>
            <a:ext cx="0" cy="424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3243263" y="1657350"/>
            <a:ext cx="5402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3181351" y="2908300"/>
            <a:ext cx="546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3181351" y="4157663"/>
            <a:ext cx="546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3181351" y="5407025"/>
            <a:ext cx="546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370264" y="5470525"/>
            <a:ext cx="439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45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881689" y="5470525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47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625975" y="5470525"/>
            <a:ext cx="43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46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138989" y="5470525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48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992439" y="253206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22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8396289" y="5470525"/>
            <a:ext cx="4397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49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2930525" y="3844925"/>
            <a:ext cx="43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2930525" y="1344613"/>
            <a:ext cx="43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23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992439" y="5094289"/>
            <a:ext cx="441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32175" y="1344613"/>
            <a:ext cx="43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45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689475" y="1344613"/>
            <a:ext cx="43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46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945189" y="134461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47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202489" y="1344613"/>
            <a:ext cx="439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48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396289" y="1344613"/>
            <a:ext cx="439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/>
              <a:t>49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8081964" y="5094289"/>
            <a:ext cx="4397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8081964" y="3844925"/>
            <a:ext cx="439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8018464" y="259556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22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8018464" y="134461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1600" b="1">
                <a:solidFill>
                  <a:srgbClr val="0000FF"/>
                </a:solidFill>
              </a:rPr>
              <a:t>23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4751389" y="3157538"/>
            <a:ext cx="100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800" b="1">
                <a:solidFill>
                  <a:srgbClr val="FF0000"/>
                </a:solidFill>
              </a:rPr>
              <a:t>4621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3432175" y="1844675"/>
            <a:ext cx="106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400" b="1" dirty="0">
                <a:solidFill>
                  <a:srgbClr val="FF0000"/>
                </a:solidFill>
              </a:rPr>
              <a:t>4522</a:t>
            </a:r>
          </a:p>
        </p:txBody>
      </p:sp>
      <p:grpSp>
        <p:nvGrpSpPr>
          <p:cNvPr id="31793" name="Group 49"/>
          <p:cNvGrpSpPr>
            <a:grpSpLocks/>
          </p:cNvGrpSpPr>
          <p:nvPr/>
        </p:nvGrpSpPr>
        <p:grpSpPr bwMode="auto">
          <a:xfrm>
            <a:off x="6259514" y="3408363"/>
            <a:ext cx="314325" cy="374650"/>
            <a:chOff x="2699" y="1616"/>
            <a:chExt cx="227" cy="272"/>
          </a:xfrm>
        </p:grpSpPr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2699" y="1616"/>
              <a:ext cx="226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2835" y="1797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</p:grpSp>
      <p:grpSp>
        <p:nvGrpSpPr>
          <p:cNvPr id="31792" name="Group 48"/>
          <p:cNvGrpSpPr>
            <a:grpSpLocks/>
          </p:cNvGrpSpPr>
          <p:nvPr/>
        </p:nvGrpSpPr>
        <p:grpSpPr bwMode="auto">
          <a:xfrm>
            <a:off x="3746501" y="4470400"/>
            <a:ext cx="314325" cy="623888"/>
            <a:chOff x="884" y="2387"/>
            <a:chExt cx="227" cy="453"/>
          </a:xfrm>
        </p:grpSpPr>
        <p:sp>
          <p:nvSpPr>
            <p:cNvPr id="31788" name="Oval 44"/>
            <p:cNvSpPr>
              <a:spLocks noChangeArrowheads="1"/>
            </p:cNvSpPr>
            <p:nvPr/>
          </p:nvSpPr>
          <p:spPr bwMode="auto">
            <a:xfrm>
              <a:off x="884" y="2704"/>
              <a:ext cx="227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 flipV="1">
              <a:off x="884" y="2387"/>
              <a:ext cx="13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31791" name="Line 47"/>
            <p:cNvSpPr>
              <a:spLocks noChangeShapeType="1"/>
            </p:cNvSpPr>
            <p:nvPr/>
          </p:nvSpPr>
          <p:spPr bwMode="auto">
            <a:xfrm flipH="1" flipV="1">
              <a:off x="1020" y="2387"/>
              <a:ext cx="91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3506789" y="228123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lv-LV" sz="2000">
                <a:solidFill>
                  <a:srgbClr val="FF0000"/>
                </a:solidFill>
              </a:rPr>
              <a:t>???</a:t>
            </a:r>
          </a:p>
        </p:txBody>
      </p:sp>
      <p:grpSp>
        <p:nvGrpSpPr>
          <p:cNvPr id="31803" name="Group 59"/>
          <p:cNvGrpSpPr>
            <a:grpSpLocks/>
          </p:cNvGrpSpPr>
          <p:nvPr/>
        </p:nvGrpSpPr>
        <p:grpSpPr bwMode="auto">
          <a:xfrm>
            <a:off x="6243638" y="2136776"/>
            <a:ext cx="468312" cy="466725"/>
            <a:chOff x="2973" y="1346"/>
            <a:chExt cx="295" cy="294"/>
          </a:xfrm>
        </p:grpSpPr>
        <p:sp>
          <p:nvSpPr>
            <p:cNvPr id="31799" name="Oval 55"/>
            <p:cNvSpPr>
              <a:spLocks noChangeArrowheads="1"/>
            </p:cNvSpPr>
            <p:nvPr/>
          </p:nvSpPr>
          <p:spPr bwMode="auto">
            <a:xfrm>
              <a:off x="2973" y="1346"/>
              <a:ext cx="295" cy="2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31801" name="Oval 57"/>
            <p:cNvSpPr>
              <a:spLocks noChangeArrowheads="1"/>
            </p:cNvSpPr>
            <p:nvPr/>
          </p:nvSpPr>
          <p:spPr bwMode="auto">
            <a:xfrm>
              <a:off x="3094" y="1467"/>
              <a:ext cx="46" cy="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301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Apzīmējumu mērīšanas punkti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00" y="1412777"/>
            <a:ext cx="6275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Ar figūras ģeometrisko centru </a:t>
            </a:r>
          </a:p>
          <a:p>
            <a:r>
              <a:rPr lang="lv-LV" sz="2800" dirty="0"/>
              <a:t>Piemēra</a:t>
            </a:r>
            <a:r>
              <a:rPr lang="en-US" sz="2800" dirty="0"/>
              <a:t>m</a:t>
            </a:r>
            <a:r>
              <a:rPr lang="lv-LV" sz="2800" dirty="0"/>
              <a:t>, </a:t>
            </a:r>
            <a:r>
              <a:rPr lang="lv-LV" sz="2800" u="sng" dirty="0"/>
              <a:t>ģeodēziskais punkts</a:t>
            </a:r>
            <a:r>
              <a:rPr lang="lv-LV" sz="2800" dirty="0"/>
              <a:t>, </a:t>
            </a:r>
            <a:r>
              <a:rPr lang="lv-LV" sz="2800" u="sng" dirty="0"/>
              <a:t>bāka</a:t>
            </a:r>
            <a:r>
              <a:rPr lang="lv-LV" sz="2800" dirty="0"/>
              <a:t> u.c.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3553" y="4077073"/>
            <a:ext cx="5749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Ar apzīmējuma pamatnes vidu</a:t>
            </a:r>
          </a:p>
          <a:p>
            <a:r>
              <a:rPr lang="lv-LV" sz="2800" dirty="0"/>
              <a:t>Piemēram, </a:t>
            </a:r>
            <a:r>
              <a:rPr lang="lv-LV" sz="2800" u="sng" dirty="0"/>
              <a:t>dūmenis</a:t>
            </a:r>
            <a:r>
              <a:rPr lang="lv-LV" sz="2800" dirty="0"/>
              <a:t>, </a:t>
            </a:r>
            <a:r>
              <a:rPr lang="lv-LV" sz="2800" u="sng" dirty="0"/>
              <a:t>vējdzirnavas</a:t>
            </a:r>
            <a:r>
              <a:rPr lang="lv-LV" sz="2800" dirty="0"/>
              <a:t> u.c.</a:t>
            </a: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 rotWithShape="1">
          <a:blip r:embed="rId2" cstate="print"/>
          <a:srcRect r="44577"/>
          <a:stretch/>
        </p:blipFill>
        <p:spPr>
          <a:xfrm>
            <a:off x="3283712" y="5383295"/>
            <a:ext cx="4528851" cy="1032907"/>
          </a:xfrm>
          <a:prstGeom prst="rect">
            <a:avLst/>
          </a:prstGeom>
        </p:spPr>
      </p:pic>
      <p:cxnSp>
        <p:nvCxnSpPr>
          <p:cNvPr id="26" name="Straight Arrow Connector 22"/>
          <p:cNvCxnSpPr/>
          <p:nvPr/>
        </p:nvCxnSpPr>
        <p:spPr>
          <a:xfrm>
            <a:off x="6096000" y="5013176"/>
            <a:ext cx="1326292" cy="1058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8"/>
          <p:cNvCxnSpPr/>
          <p:nvPr/>
        </p:nvCxnSpPr>
        <p:spPr>
          <a:xfrm flipH="1">
            <a:off x="3591232" y="4934465"/>
            <a:ext cx="791298" cy="11368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>
            <a:off x="3435599" y="2788097"/>
            <a:ext cx="4225075" cy="1109706"/>
            <a:chOff x="2361454" y="2738339"/>
            <a:chExt cx="4225075" cy="1109706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 rotWithShape="1">
            <a:blip r:embed="rId3" cstate="print"/>
            <a:srcRect r="78604"/>
            <a:stretch/>
          </p:blipFill>
          <p:spPr>
            <a:xfrm>
              <a:off x="2361454" y="2738339"/>
              <a:ext cx="1773147" cy="1109705"/>
            </a:xfrm>
            <a:prstGeom prst="rect">
              <a:avLst/>
            </a:prstGeom>
          </p:spPr>
        </p:pic>
        <p:pic>
          <p:nvPicPr>
            <p:cNvPr id="15" name="Picture 1"/>
            <p:cNvPicPr>
              <a:picLocks noChangeAspect="1"/>
            </p:cNvPicPr>
            <p:nvPr/>
          </p:nvPicPr>
          <p:blipFill rotWithShape="1">
            <a:blip r:embed="rId3" cstate="print"/>
            <a:srcRect l="70352"/>
            <a:stretch/>
          </p:blipFill>
          <p:spPr>
            <a:xfrm>
              <a:off x="4129548" y="2738340"/>
              <a:ext cx="2456981" cy="1109705"/>
            </a:xfrm>
            <a:prstGeom prst="rect">
              <a:avLst/>
            </a:prstGeom>
          </p:spPr>
        </p:pic>
      </p:grpSp>
      <p:cxnSp>
        <p:nvCxnSpPr>
          <p:cNvPr id="7" name="Straight Arrow Connector 13"/>
          <p:cNvCxnSpPr/>
          <p:nvPr/>
        </p:nvCxnSpPr>
        <p:spPr>
          <a:xfrm flipH="1">
            <a:off x="4322172" y="2293984"/>
            <a:ext cx="340012" cy="9302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9"/>
          <p:cNvCxnSpPr/>
          <p:nvPr/>
        </p:nvCxnSpPr>
        <p:spPr>
          <a:xfrm>
            <a:off x="6759146" y="2253750"/>
            <a:ext cx="287113" cy="1147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476673"/>
            <a:ext cx="7411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Ar taisnā leņķa virsotni pie apzīmējuma pamatnes</a:t>
            </a:r>
          </a:p>
          <a:p>
            <a:r>
              <a:rPr lang="lv-LV" sz="2800" dirty="0"/>
              <a:t>Piemēram, </a:t>
            </a:r>
            <a:r>
              <a:rPr lang="lv-LV" sz="2800" u="sng" dirty="0"/>
              <a:t>atsevišķs koks</a:t>
            </a:r>
            <a:r>
              <a:rPr lang="lv-LV" sz="2800" dirty="0"/>
              <a:t>, </a:t>
            </a:r>
            <a:r>
              <a:rPr lang="lv-LV" sz="2800" u="sng" dirty="0"/>
              <a:t>vēja dzinējs </a:t>
            </a:r>
            <a:r>
              <a:rPr lang="lv-LV" sz="2800" dirty="0"/>
              <a:t>u.c.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r="46813"/>
          <a:stretch/>
        </p:blipFill>
        <p:spPr>
          <a:xfrm>
            <a:off x="3339305" y="2104893"/>
            <a:ext cx="4069665" cy="1134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5520" y="3284985"/>
            <a:ext cx="803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dirty="0"/>
              <a:t>Ar apzīmējuma apakšējās figūras ģeometrisko centru</a:t>
            </a:r>
          </a:p>
          <a:p>
            <a:r>
              <a:rPr lang="lv-LV" sz="2800" dirty="0"/>
              <a:t>Piemēram, </a:t>
            </a:r>
            <a:r>
              <a:rPr lang="lv-LV" sz="2800" u="sng" dirty="0"/>
              <a:t>tornis</a:t>
            </a:r>
            <a:r>
              <a:rPr lang="lv-LV" sz="2800" dirty="0"/>
              <a:t>, </a:t>
            </a:r>
            <a:r>
              <a:rPr lang="lv-LV" sz="2800" u="sng" dirty="0"/>
              <a:t>transformators </a:t>
            </a:r>
            <a:r>
              <a:rPr lang="lv-LV" sz="2800" dirty="0"/>
              <a:t>u.c.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915" r="48982" b="-1915"/>
          <a:stretch/>
        </p:blipFill>
        <p:spPr>
          <a:xfrm>
            <a:off x="3339305" y="5129180"/>
            <a:ext cx="4029683" cy="93640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576918" y="1340768"/>
            <a:ext cx="718882" cy="17161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68011" y="1484784"/>
            <a:ext cx="887213" cy="13341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76918" y="4121043"/>
            <a:ext cx="327354" cy="1616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19936" y="4221089"/>
            <a:ext cx="1535288" cy="14446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8568</TotalTime>
  <Words>501</Words>
  <Application>Microsoft Office PowerPoint</Application>
  <PresentationFormat>Widescreen</PresentationFormat>
  <Paragraphs>234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Tahoma</vt:lpstr>
      <vt:lpstr>Verdana</vt:lpstr>
      <vt:lpstr>Office dizains</vt:lpstr>
      <vt:lpstr>Topogrāfija un orientēšanās </vt:lpstr>
      <vt:lpstr>Šajā nodarbībā jūs atkārtosiet un apgūsiet:</vt:lpstr>
      <vt:lpstr>Četrciparu (4) koordinātes</vt:lpstr>
      <vt:lpstr>Četrciparu koordinātes</vt:lpstr>
      <vt:lpstr>Četrciparu koordinātes</vt:lpstr>
      <vt:lpstr>PowerPoint Presentation</vt:lpstr>
      <vt:lpstr>PowerPoint Presentation</vt:lpstr>
      <vt:lpstr>Apzīmējumu mērīšanas punkti</vt:lpstr>
      <vt:lpstr>PowerPoint Presentation</vt:lpstr>
      <vt:lpstr>PowerPoint Presentation</vt:lpstr>
      <vt:lpstr>6 ciparu koord. noteikšana</vt:lpstr>
      <vt:lpstr>PowerPoint Presentation</vt:lpstr>
      <vt:lpstr>PowerPoint Presentation</vt:lpstr>
      <vt:lpstr>8 ciparu koordinātes  Koordināšu noteicēja lietošana</vt:lpstr>
      <vt:lpstr>PowerPoint Presentation</vt:lpstr>
      <vt:lpstr>PowerPoint Presentation</vt:lpstr>
      <vt:lpstr>Jautājumi?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aizsardzības mācība</dc:title>
  <dc:creator>Jānis Dambergs</dc:creator>
  <cp:lastModifiedBy>Janis Eglis</cp:lastModifiedBy>
  <cp:revision>94</cp:revision>
  <dcterms:created xsi:type="dcterms:W3CDTF">2018-08-21T12:41:52Z</dcterms:created>
  <dcterms:modified xsi:type="dcterms:W3CDTF">2023-10-08T20:43:32Z</dcterms:modified>
</cp:coreProperties>
</file>