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8" r:id="rId4"/>
    <p:sldId id="260" r:id="rId5"/>
    <p:sldId id="263" r:id="rId6"/>
    <p:sldId id="264" r:id="rId7"/>
    <p:sldId id="261" r:id="rId8"/>
    <p:sldId id="262" r:id="rId9"/>
    <p:sldId id="266" r:id="rId10"/>
  </p:sldIdLst>
  <p:sldSz cx="12168188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8" y="56"/>
      </p:cViewPr>
      <p:guideLst>
        <p:guide orient="horz" pos="2211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D3D6-4901-487B-A892-06C17F2C48A4}" type="datetimeFigureOut">
              <a:rPr lang="lv-LV" smtClean="0"/>
              <a:t>16.07.2024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53F3-FA02-4BAC-9E10-5E8F413D39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769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024" y="1148863"/>
            <a:ext cx="9126141" cy="2443974"/>
          </a:xfrm>
        </p:spPr>
        <p:txBody>
          <a:bodyPr anchor="b"/>
          <a:lstStyle>
            <a:lvl1pPr algn="ctr">
              <a:defRPr sz="59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4" y="3687086"/>
            <a:ext cx="9126141" cy="1694856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286" indent="0" algn="ctr">
              <a:buNone/>
              <a:defRPr sz="1996"/>
            </a:lvl2pPr>
            <a:lvl3pPr marL="912571" indent="0" algn="ctr">
              <a:buNone/>
              <a:defRPr sz="1796"/>
            </a:lvl3pPr>
            <a:lvl4pPr marL="1368857" indent="0" algn="ctr">
              <a:buNone/>
              <a:defRPr sz="1597"/>
            </a:lvl4pPr>
            <a:lvl5pPr marL="1825142" indent="0" algn="ctr">
              <a:buNone/>
              <a:defRPr sz="1597"/>
            </a:lvl5pPr>
            <a:lvl6pPr marL="2281428" indent="0" algn="ctr">
              <a:buNone/>
              <a:defRPr sz="1597"/>
            </a:lvl6pPr>
            <a:lvl7pPr marL="2737714" indent="0" algn="ctr">
              <a:buNone/>
              <a:defRPr sz="1597"/>
            </a:lvl7pPr>
            <a:lvl8pPr marL="3193999" indent="0" algn="ctr">
              <a:buNone/>
              <a:defRPr sz="1597"/>
            </a:lvl8pPr>
            <a:lvl9pPr marL="3650285" indent="0" algn="ctr">
              <a:buNone/>
              <a:defRPr sz="15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50763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68152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859" y="373746"/>
            <a:ext cx="2623766" cy="5949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563" y="373746"/>
            <a:ext cx="7719194" cy="5949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00528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27813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25" y="1750107"/>
            <a:ext cx="10495062" cy="2920093"/>
          </a:xfrm>
        </p:spPr>
        <p:txBody>
          <a:bodyPr anchor="b"/>
          <a:lstStyle>
            <a:lvl1pPr>
              <a:defRPr sz="59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25" y="4697826"/>
            <a:ext cx="10495062" cy="1535608"/>
          </a:xfrm>
        </p:spPr>
        <p:txBody>
          <a:bodyPr/>
          <a:lstStyle>
            <a:lvl1pPr marL="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1pPr>
            <a:lvl2pPr marL="456286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57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3688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142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42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71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399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28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26299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63" y="1868730"/>
            <a:ext cx="5171480" cy="4454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145" y="1868730"/>
            <a:ext cx="5171480" cy="4454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00323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373747"/>
            <a:ext cx="10495062" cy="1356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49" y="1720857"/>
            <a:ext cx="5147713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49" y="2564223"/>
            <a:ext cx="5147713" cy="377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145" y="1720857"/>
            <a:ext cx="5173065" cy="843365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286" indent="0">
              <a:buNone/>
              <a:defRPr sz="1996" b="1"/>
            </a:lvl2pPr>
            <a:lvl3pPr marL="912571" indent="0">
              <a:buNone/>
              <a:defRPr sz="1796" b="1"/>
            </a:lvl3pPr>
            <a:lvl4pPr marL="1368857" indent="0">
              <a:buNone/>
              <a:defRPr sz="1597" b="1"/>
            </a:lvl4pPr>
            <a:lvl5pPr marL="1825142" indent="0">
              <a:buNone/>
              <a:defRPr sz="1597" b="1"/>
            </a:lvl5pPr>
            <a:lvl6pPr marL="2281428" indent="0">
              <a:buNone/>
              <a:defRPr sz="1597" b="1"/>
            </a:lvl6pPr>
            <a:lvl7pPr marL="2737714" indent="0">
              <a:buNone/>
              <a:defRPr sz="1597" b="1"/>
            </a:lvl7pPr>
            <a:lvl8pPr marL="3193999" indent="0">
              <a:buNone/>
              <a:defRPr sz="1597" b="1"/>
            </a:lvl8pPr>
            <a:lvl9pPr marL="3650285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145" y="2564223"/>
            <a:ext cx="5173065" cy="377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47790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95391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61520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065" y="1010740"/>
            <a:ext cx="6160145" cy="4988697"/>
          </a:xfrm>
        </p:spPr>
        <p:txBody>
          <a:bodyPr/>
          <a:lstStyle>
            <a:lvl1pPr>
              <a:defRPr sz="3194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28965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67995"/>
            <a:ext cx="3924557" cy="1637983"/>
          </a:xfrm>
        </p:spPr>
        <p:txBody>
          <a:bodyPr anchor="b"/>
          <a:lstStyle>
            <a:lvl1pPr>
              <a:defRPr sz="31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065" y="1010740"/>
            <a:ext cx="6160145" cy="4988697"/>
          </a:xfrm>
        </p:spPr>
        <p:txBody>
          <a:bodyPr anchor="t"/>
          <a:lstStyle>
            <a:lvl1pPr marL="0" indent="0">
              <a:buNone/>
              <a:defRPr sz="3194"/>
            </a:lvl1pPr>
            <a:lvl2pPr marL="456286" indent="0">
              <a:buNone/>
              <a:defRPr sz="2794"/>
            </a:lvl2pPr>
            <a:lvl3pPr marL="912571" indent="0">
              <a:buNone/>
              <a:defRPr sz="2395"/>
            </a:lvl3pPr>
            <a:lvl4pPr marL="1368857" indent="0">
              <a:buNone/>
              <a:defRPr sz="1996"/>
            </a:lvl4pPr>
            <a:lvl5pPr marL="1825142" indent="0">
              <a:buNone/>
              <a:defRPr sz="1996"/>
            </a:lvl5pPr>
            <a:lvl6pPr marL="2281428" indent="0">
              <a:buNone/>
              <a:defRPr sz="1996"/>
            </a:lvl6pPr>
            <a:lvl7pPr marL="2737714" indent="0">
              <a:buNone/>
              <a:defRPr sz="1996"/>
            </a:lvl7pPr>
            <a:lvl8pPr marL="3193999" indent="0">
              <a:buNone/>
              <a:defRPr sz="1996"/>
            </a:lvl8pPr>
            <a:lvl9pPr marL="3650285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105977"/>
            <a:ext cx="3924557" cy="3901584"/>
          </a:xfrm>
        </p:spPr>
        <p:txBody>
          <a:bodyPr/>
          <a:lstStyle>
            <a:lvl1pPr marL="0" indent="0">
              <a:buNone/>
              <a:defRPr sz="1597"/>
            </a:lvl1pPr>
            <a:lvl2pPr marL="456286" indent="0">
              <a:buNone/>
              <a:defRPr sz="1397"/>
            </a:lvl2pPr>
            <a:lvl3pPr marL="912571" indent="0">
              <a:buNone/>
              <a:defRPr sz="1198"/>
            </a:lvl3pPr>
            <a:lvl4pPr marL="1368857" indent="0">
              <a:buNone/>
              <a:defRPr sz="998"/>
            </a:lvl4pPr>
            <a:lvl5pPr marL="1825142" indent="0">
              <a:buNone/>
              <a:defRPr sz="998"/>
            </a:lvl5pPr>
            <a:lvl6pPr marL="2281428" indent="0">
              <a:buNone/>
              <a:defRPr sz="998"/>
            </a:lvl6pPr>
            <a:lvl7pPr marL="2737714" indent="0">
              <a:buNone/>
              <a:defRPr sz="998"/>
            </a:lvl7pPr>
            <a:lvl8pPr marL="3193999" indent="0">
              <a:buNone/>
              <a:defRPr sz="998"/>
            </a:lvl8pPr>
            <a:lvl9pPr marL="3650285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48585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63" y="373747"/>
            <a:ext cx="10495062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63" y="1868730"/>
            <a:ext cx="10495062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56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F9EB-A9A4-4265-A625-EA2201853731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13" y="6506431"/>
            <a:ext cx="4106763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783" y="6506431"/>
            <a:ext cx="2737842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4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4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43" indent="-228143" algn="l" defTabSz="912571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4" kern="1200">
          <a:solidFill>
            <a:schemeClr val="tx1"/>
          </a:solidFill>
          <a:latin typeface="+mn-lt"/>
          <a:ea typeface="+mn-ea"/>
          <a:cs typeface="+mn-cs"/>
        </a:defRPr>
      </a:lvl1pPr>
      <a:lvl2pPr marL="684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40714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0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2053285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398BB9-E197-473B-A9B6-E071B9D9D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"/>
            <a:ext cx="12168188" cy="7019874"/>
          </a:xfrm>
          <a:prstGeom prst="rect">
            <a:avLst/>
          </a:prstGeom>
        </p:spPr>
      </p:pic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1023" y="3430528"/>
            <a:ext cx="9126141" cy="1694856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Valsts aizsardzības mācība</a:t>
            </a:r>
          </a:p>
          <a:p>
            <a:r>
              <a:rPr lang="en-GB" sz="2400" b="1" u="sng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Topogrāfija</a:t>
            </a:r>
            <a:r>
              <a:rPr lang="lv-LV" sz="2400" b="1" u="sng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0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D21AF5-B703-4E18-BE93-C4759A339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12168188" cy="7019874"/>
          </a:xfrm>
          <a:prstGeom prst="rect">
            <a:avLst/>
          </a:prstGeom>
        </p:spPr>
      </p:pic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9B1EC5CA-51A7-44B7-BCF0-1AAF3E8F7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023" y="2720059"/>
            <a:ext cx="9126141" cy="1694856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Valsts aizsardzības mācība</a:t>
            </a:r>
          </a:p>
          <a:p>
            <a:r>
              <a:rPr lang="en-GB" sz="2400" b="1" u="sng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Topogrāfija</a:t>
            </a:r>
            <a:r>
              <a:rPr lang="lv-LV" sz="2400" b="1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6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AFCAB-FCE0-4939-B5F0-27B89E6F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7019874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236581" y="630011"/>
            <a:ext cx="8769031" cy="363330"/>
          </a:xfrm>
        </p:spPr>
        <p:txBody>
          <a:bodyPr>
            <a:normAutofit fontScale="90000"/>
          </a:bodyPr>
          <a:lstStyle/>
          <a:p>
            <a:pPr algn="r"/>
            <a:r>
              <a:rPr lang="lv-LV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Šajā nodarbībā jūs apgūsiet: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288885" y="1576391"/>
            <a:ext cx="4525951" cy="4620478"/>
          </a:xfrm>
        </p:spPr>
        <p:txBody>
          <a:bodyPr>
            <a:normAutofit/>
          </a:bodyPr>
          <a:lstStyle/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noteikt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vietu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izmantojot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karti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89" y="1576391"/>
            <a:ext cx="3862778" cy="46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73D1CC-EE87-4DEF-AC6E-D99F427ED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7019874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249737" y="622528"/>
            <a:ext cx="8762453" cy="373746"/>
          </a:xfrm>
        </p:spPr>
        <p:txBody>
          <a:bodyPr>
            <a:normAutofit fontScale="90000"/>
          </a:bodyPr>
          <a:lstStyle/>
          <a:p>
            <a:pPr algn="r"/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noteikšana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endParaRPr lang="lv-LV" sz="3100" b="1" dirty="0">
              <a:solidFill>
                <a:srgbClr val="3B29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776092" y="1288633"/>
            <a:ext cx="8762452" cy="15375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noteikšanā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pēc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triangulācijas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metodes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jāievēro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šād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secīb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kompasu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nosaka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tiešos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azimutus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orientieriem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E68E6D-5570-403E-9A8F-B3A2046EB719}"/>
              </a:ext>
            </a:extLst>
          </p:cNvPr>
          <p:cNvGrpSpPr/>
          <p:nvPr/>
        </p:nvGrpSpPr>
        <p:grpSpPr>
          <a:xfrm>
            <a:off x="4800449" y="2847417"/>
            <a:ext cx="5078000" cy="3549980"/>
            <a:chOff x="4800449" y="2847417"/>
            <a:chExt cx="5078000" cy="3549980"/>
          </a:xfrm>
        </p:grpSpPr>
        <p:pic>
          <p:nvPicPr>
            <p:cNvPr id="5" name="Picture 2" descr="F:\kartes detalas\kadag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34"/>
            <a:stretch/>
          </p:blipFill>
          <p:spPr>
            <a:xfrm>
              <a:off x="4800449" y="3638690"/>
              <a:ext cx="5078000" cy="2758707"/>
            </a:xfrm>
            <a:prstGeom prst="rect">
              <a:avLst/>
            </a:prstGeom>
          </p:spPr>
        </p:pic>
        <p:grpSp>
          <p:nvGrpSpPr>
            <p:cNvPr id="6" name="Grupa 5"/>
            <p:cNvGrpSpPr/>
            <p:nvPr/>
          </p:nvGrpSpPr>
          <p:grpSpPr>
            <a:xfrm>
              <a:off x="4929914" y="3872524"/>
              <a:ext cx="4269957" cy="2221328"/>
              <a:chOff x="1028700" y="2947988"/>
              <a:chExt cx="4278313" cy="2225675"/>
            </a:xfrm>
          </p:grpSpPr>
          <p:sp>
            <p:nvSpPr>
              <p:cNvPr id="7" name="Isosceles Triangle 5"/>
              <p:cNvSpPr/>
              <p:nvPr/>
            </p:nvSpPr>
            <p:spPr bwMode="auto">
              <a:xfrm>
                <a:off x="1466850" y="3687763"/>
                <a:ext cx="195263" cy="141287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sp>
            <p:nvSpPr>
              <p:cNvPr id="8" name="Isosceles Triangle 7"/>
              <p:cNvSpPr/>
              <p:nvPr/>
            </p:nvSpPr>
            <p:spPr bwMode="auto">
              <a:xfrm>
                <a:off x="4622800" y="4413250"/>
                <a:ext cx="195263" cy="1397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437063" y="4619625"/>
                <a:ext cx="869950" cy="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Sakara tornis</a:t>
                </a: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1028700" y="3908425"/>
                <a:ext cx="874713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Tilts</a:t>
                </a:r>
              </a:p>
            </p:txBody>
          </p:sp>
          <p:sp>
            <p:nvSpPr>
              <p:cNvPr id="11" name="Isosceles Triangle 6"/>
              <p:cNvSpPr/>
              <p:nvPr/>
            </p:nvSpPr>
            <p:spPr>
              <a:xfrm>
                <a:off x="2616200" y="4926013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sp>
            <p:nvSpPr>
              <p:cNvPr id="12" name="TextBox 1"/>
              <p:cNvSpPr txBox="1">
                <a:spLocks noChangeArrowheads="1"/>
              </p:cNvSpPr>
              <p:nvPr/>
            </p:nvSpPr>
            <p:spPr bwMode="auto">
              <a:xfrm>
                <a:off x="3001963" y="2947988"/>
                <a:ext cx="6858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lv-LV" altLang="lv-LV" sz="3992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cxnSp>
            <p:nvCxnSpPr>
              <p:cNvPr id="13" name="Straight Arrow Connector 11"/>
              <p:cNvCxnSpPr/>
              <p:nvPr/>
            </p:nvCxnSpPr>
            <p:spPr bwMode="auto">
              <a:xfrm flipH="1">
                <a:off x="2870200" y="3522663"/>
                <a:ext cx="403225" cy="1116012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4"/>
              <p:cNvCxnSpPr/>
              <p:nvPr/>
            </p:nvCxnSpPr>
            <p:spPr bwMode="auto">
              <a:xfrm>
                <a:off x="3382963" y="3502025"/>
                <a:ext cx="873125" cy="60483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5"/>
              <p:cNvCxnSpPr/>
              <p:nvPr/>
            </p:nvCxnSpPr>
            <p:spPr bwMode="auto">
              <a:xfrm flipH="1">
                <a:off x="2424113" y="3446463"/>
                <a:ext cx="725487" cy="23177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Attēls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65"/>
            <a:stretch>
              <a:fillRect/>
            </a:stretch>
          </p:blipFill>
          <p:spPr bwMode="auto">
            <a:xfrm>
              <a:off x="6666415" y="2847417"/>
              <a:ext cx="1007678" cy="117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4FC4DA-1E63-436F-9999-8604D29AE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7019874"/>
          </a:xfrm>
          <a:prstGeom prst="rect">
            <a:avLst/>
          </a:prstGeom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249737" y="1388150"/>
            <a:ext cx="8440817" cy="19805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Pārveido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azimutus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pretējos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azimutos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kompasu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vienkārši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Z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samainām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grādi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180, tad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pieskaitām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180.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grādi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virs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180, tad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atņemam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5</a:t>
            </a:fld>
            <a:endParaRPr lang="lv-LV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5823A-D02E-4111-A209-4E9D4907A8EB}"/>
              </a:ext>
            </a:extLst>
          </p:cNvPr>
          <p:cNvGrpSpPr/>
          <p:nvPr/>
        </p:nvGrpSpPr>
        <p:grpSpPr>
          <a:xfrm>
            <a:off x="4884703" y="2863489"/>
            <a:ext cx="5078001" cy="3195734"/>
            <a:chOff x="3515782" y="3600272"/>
            <a:chExt cx="5078001" cy="3195734"/>
          </a:xfrm>
        </p:grpSpPr>
        <p:pic>
          <p:nvPicPr>
            <p:cNvPr id="5" name="Picture 2" descr="F:\kartes detalas\kadag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0"/>
            <a:stretch>
              <a:fillRect/>
            </a:stretch>
          </p:blipFill>
          <p:spPr>
            <a:xfrm>
              <a:off x="3515782" y="3600272"/>
              <a:ext cx="5078001" cy="3195734"/>
            </a:xfrm>
            <a:prstGeom prst="rect">
              <a:avLst/>
            </a:prstGeom>
          </p:spPr>
        </p:pic>
        <p:grpSp>
          <p:nvGrpSpPr>
            <p:cNvPr id="6" name="Grupa 5"/>
            <p:cNvGrpSpPr/>
            <p:nvPr/>
          </p:nvGrpSpPr>
          <p:grpSpPr>
            <a:xfrm>
              <a:off x="4122608" y="4115202"/>
              <a:ext cx="4236684" cy="2210237"/>
              <a:chOff x="1065213" y="2725738"/>
              <a:chExt cx="4244975" cy="2214562"/>
            </a:xfrm>
          </p:grpSpPr>
          <p:sp>
            <p:nvSpPr>
              <p:cNvPr id="7" name="Isosceles Triangle 5"/>
              <p:cNvSpPr/>
              <p:nvPr/>
            </p:nvSpPr>
            <p:spPr bwMode="auto">
              <a:xfrm>
                <a:off x="1744663" y="2851150"/>
                <a:ext cx="195262" cy="1397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sp>
            <p:nvSpPr>
              <p:cNvPr id="8" name="Isosceles Triangle 7"/>
              <p:cNvSpPr/>
              <p:nvPr/>
            </p:nvSpPr>
            <p:spPr bwMode="auto">
              <a:xfrm>
                <a:off x="4659313" y="3540125"/>
                <a:ext cx="195262" cy="1397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cxnSp>
            <p:nvCxnSpPr>
              <p:cNvPr id="9" name="Straight Arrow Connector 11"/>
              <p:cNvCxnSpPr/>
              <p:nvPr/>
            </p:nvCxnSpPr>
            <p:spPr bwMode="auto">
              <a:xfrm flipV="1">
                <a:off x="1939925" y="2725738"/>
                <a:ext cx="965200" cy="195262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14"/>
              <p:cNvCxnSpPr/>
              <p:nvPr/>
            </p:nvCxnSpPr>
            <p:spPr bwMode="auto">
              <a:xfrm flipH="1" flipV="1">
                <a:off x="3438525" y="2851150"/>
                <a:ext cx="1260475" cy="7239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5"/>
              <p:cNvCxnSpPr/>
              <p:nvPr/>
            </p:nvCxnSpPr>
            <p:spPr bwMode="auto">
              <a:xfrm flipV="1">
                <a:off x="2736850" y="3035300"/>
                <a:ext cx="396875" cy="113982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473575" y="3746500"/>
                <a:ext cx="836613" cy="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Sakaru tornis</a:t>
                </a: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511425" y="4384675"/>
                <a:ext cx="803275" cy="555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Ūdens tornis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1065213" y="3035300"/>
                <a:ext cx="874712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Tilts</a:t>
                </a:r>
              </a:p>
            </p:txBody>
          </p:sp>
          <p:sp>
            <p:nvSpPr>
              <p:cNvPr id="15" name="Isosceles Triangle 6"/>
              <p:cNvSpPr/>
              <p:nvPr/>
            </p:nvSpPr>
            <p:spPr>
              <a:xfrm>
                <a:off x="2652713" y="4052888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</p:grpSp>
        <p:sp>
          <p:nvSpPr>
            <p:cNvPr id="16" name="TextBox 61"/>
            <p:cNvSpPr txBox="1">
              <a:spLocks noChangeArrowheads="1"/>
            </p:cNvSpPr>
            <p:nvPr/>
          </p:nvSpPr>
          <p:spPr bwMode="auto">
            <a:xfrm>
              <a:off x="5966847" y="3600272"/>
              <a:ext cx="684461" cy="706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lv-LV" altLang="lv-LV" sz="3992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0" name="Virsraksts 1">
            <a:extLst>
              <a:ext uri="{FF2B5EF4-FFF2-40B4-BE49-F238E27FC236}">
                <a16:creationId xmlns:a16="http://schemas.microsoft.com/office/drawing/2014/main" id="{A0A00235-8A2C-4C27-B3EF-9F33A0C9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737" y="622528"/>
            <a:ext cx="8762453" cy="373746"/>
          </a:xfrm>
        </p:spPr>
        <p:txBody>
          <a:bodyPr>
            <a:noAutofit/>
          </a:bodyPr>
          <a:lstStyle/>
          <a:p>
            <a:pPr algn="r"/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noteikšana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endParaRPr lang="lv-LV" sz="2800" b="1" dirty="0">
              <a:solidFill>
                <a:srgbClr val="3B29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75D780-25DC-4D6B-A598-0D2063211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7019874"/>
          </a:xfrm>
          <a:prstGeom prst="rect">
            <a:avLst/>
          </a:prstGeom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249737" y="1806190"/>
            <a:ext cx="8591414" cy="17037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3. Lai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atliktu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azimutu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atpakaļ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(kas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direkcijas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leņķis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), mums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jāņem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vērā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magnētiskā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novirze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Tad no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azimuta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pieskaitot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magnētisko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novirzi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iegūstam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direkcijas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leņķi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6</a:t>
            </a:fld>
            <a:endParaRPr lang="lv-LV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E0DF3398-124C-4914-950D-3A719C879F4B}"/>
              </a:ext>
            </a:extLst>
          </p:cNvPr>
          <p:cNvSpPr txBox="1">
            <a:spLocks/>
          </p:cNvSpPr>
          <p:nvPr/>
        </p:nvSpPr>
        <p:spPr>
          <a:xfrm>
            <a:off x="2743201" y="622528"/>
            <a:ext cx="9268990" cy="439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noteikšana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endParaRPr lang="lv-LV" sz="2800" b="1" dirty="0">
              <a:solidFill>
                <a:srgbClr val="3B29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F2A9C1-7040-4171-9951-8A6D8FE40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7019874"/>
          </a:xfrm>
          <a:prstGeom prst="rect">
            <a:avLst/>
          </a:prstGeom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359818" y="1336945"/>
            <a:ext cx="8650621" cy="48672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Pēc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šos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direkcijas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leņķus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pievieno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attiecīgā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orientiera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izdara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krustošan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Krustošanās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vieta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būs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mūsu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punkts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Nepieciešamības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gadījumā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noteikt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koordinātes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7</a:t>
            </a:fld>
            <a:endParaRPr lang="lv-LV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EDF9D8-A9F8-4700-8723-FF96B7D4CEBC}"/>
              </a:ext>
            </a:extLst>
          </p:cNvPr>
          <p:cNvGrpSpPr/>
          <p:nvPr/>
        </p:nvGrpSpPr>
        <p:grpSpPr>
          <a:xfrm>
            <a:off x="4884703" y="2501032"/>
            <a:ext cx="5078001" cy="2965996"/>
            <a:chOff x="4407023" y="2052450"/>
            <a:chExt cx="5078001" cy="2965996"/>
          </a:xfrm>
        </p:grpSpPr>
        <p:pic>
          <p:nvPicPr>
            <p:cNvPr id="5" name="Picture 2" descr="F:\kartes detalas\kadag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6" b="8151"/>
            <a:stretch>
              <a:fillRect/>
            </a:stretch>
          </p:blipFill>
          <p:spPr>
            <a:xfrm>
              <a:off x="4407023" y="2052450"/>
              <a:ext cx="5078001" cy="2965996"/>
            </a:xfrm>
            <a:prstGeom prst="rect">
              <a:avLst/>
            </a:prstGeom>
          </p:spPr>
        </p:pic>
        <p:grpSp>
          <p:nvGrpSpPr>
            <p:cNvPr id="6" name="Grupa 5"/>
            <p:cNvGrpSpPr/>
            <p:nvPr/>
          </p:nvGrpSpPr>
          <p:grpSpPr>
            <a:xfrm>
              <a:off x="5013849" y="2166526"/>
              <a:ext cx="4295306" cy="2668129"/>
              <a:chOff x="912813" y="2692400"/>
              <a:chExt cx="4303712" cy="2673350"/>
            </a:xfrm>
          </p:grpSpPr>
          <p:sp>
            <p:nvSpPr>
              <p:cNvPr id="7" name="Isosceles Triangle 5"/>
              <p:cNvSpPr/>
              <p:nvPr/>
            </p:nvSpPr>
            <p:spPr bwMode="auto">
              <a:xfrm>
                <a:off x="1592263" y="3276600"/>
                <a:ext cx="195262" cy="1397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sp>
            <p:nvSpPr>
              <p:cNvPr id="8" name="Isosceles Triangle 7"/>
              <p:cNvSpPr/>
              <p:nvPr/>
            </p:nvSpPr>
            <p:spPr bwMode="auto">
              <a:xfrm>
                <a:off x="4506913" y="3965575"/>
                <a:ext cx="195262" cy="1397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  <p:cxnSp>
            <p:nvCxnSpPr>
              <p:cNvPr id="9" name="Straight Arrow Connector 11"/>
              <p:cNvCxnSpPr/>
              <p:nvPr/>
            </p:nvCxnSpPr>
            <p:spPr bwMode="auto">
              <a:xfrm flipV="1">
                <a:off x="1787525" y="2905125"/>
                <a:ext cx="2914650" cy="44132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14"/>
              <p:cNvCxnSpPr/>
              <p:nvPr/>
            </p:nvCxnSpPr>
            <p:spPr bwMode="auto">
              <a:xfrm flipH="1" flipV="1">
                <a:off x="2370138" y="2692400"/>
                <a:ext cx="2176462" cy="13081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5"/>
              <p:cNvCxnSpPr/>
              <p:nvPr/>
            </p:nvCxnSpPr>
            <p:spPr bwMode="auto">
              <a:xfrm flipV="1">
                <a:off x="2584450" y="2692400"/>
                <a:ext cx="679450" cy="190817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321175" y="4171950"/>
                <a:ext cx="895350" cy="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Sakaru tornis</a:t>
                </a: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359025" y="4810125"/>
                <a:ext cx="803275" cy="555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Ūdens tornis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912813" y="3460750"/>
                <a:ext cx="874712" cy="32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lv-LV" altLang="lv-LV" sz="1497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Tilts</a:t>
                </a:r>
              </a:p>
            </p:txBody>
          </p:sp>
          <p:sp>
            <p:nvSpPr>
              <p:cNvPr id="15" name="Isosceles Triangle 6"/>
              <p:cNvSpPr/>
              <p:nvPr/>
            </p:nvSpPr>
            <p:spPr>
              <a:xfrm>
                <a:off x="2500313" y="4478338"/>
                <a:ext cx="152400" cy="1524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lv-LV" sz="1796"/>
              </a:p>
            </p:txBody>
          </p:sp>
        </p:grpSp>
        <p:sp>
          <p:nvSpPr>
            <p:cNvPr id="16" name="Sun 9"/>
            <p:cNvSpPr/>
            <p:nvPr/>
          </p:nvSpPr>
          <p:spPr bwMode="auto">
            <a:xfrm>
              <a:off x="7073567" y="2473744"/>
              <a:ext cx="267764" cy="242414"/>
            </a:xfrm>
            <a:prstGeom prst="su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sz="1796"/>
            </a:p>
          </p:txBody>
        </p:sp>
      </p:grpSp>
      <p:sp>
        <p:nvSpPr>
          <p:cNvPr id="18" name="Virsraksts 1">
            <a:extLst>
              <a:ext uri="{FF2B5EF4-FFF2-40B4-BE49-F238E27FC236}">
                <a16:creationId xmlns:a16="http://schemas.microsoft.com/office/drawing/2014/main" id="{957CEAB4-7F0F-47EC-93B9-789723E258E3}"/>
              </a:ext>
            </a:extLst>
          </p:cNvPr>
          <p:cNvSpPr txBox="1">
            <a:spLocks/>
          </p:cNvSpPr>
          <p:nvPr/>
        </p:nvSpPr>
        <p:spPr>
          <a:xfrm>
            <a:off x="2959511" y="622527"/>
            <a:ext cx="9052680" cy="45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atrašanās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noteikšana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3100" b="1" dirty="0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3B29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kartes</a:t>
            </a:r>
            <a:endParaRPr lang="lv-LV" sz="3100" b="1" dirty="0">
              <a:solidFill>
                <a:srgbClr val="3B29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E2564-9A87-496D-AF2F-5C49C1AC3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12168188" cy="70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3DA84-F782-4742-8D1C-2706FE188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"/>
            <a:ext cx="12168188" cy="70198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3C8271-6A9B-45C9-A5BB-EF53BB1E49A9}"/>
              </a:ext>
            </a:extLst>
          </p:cNvPr>
          <p:cNvSpPr txBox="1">
            <a:spLocks/>
          </p:cNvSpPr>
          <p:nvPr/>
        </p:nvSpPr>
        <p:spPr>
          <a:xfrm>
            <a:off x="4757226" y="2500740"/>
            <a:ext cx="6456458" cy="641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>
                <a:solidFill>
                  <a:srgbClr val="2C1945"/>
                </a:solidFill>
                <a:latin typeface="Gotham Light" pitchFamily="50" charset="0"/>
                <a:ea typeface="Calibri" panose="020F0502020204030204" pitchFamily="34" charset="0"/>
                <a:cs typeface="Gotham Light" pitchFamily="50" charset="0"/>
              </a:rPr>
              <a:t>Vārds</a:t>
            </a:r>
            <a:r>
              <a:rPr lang="en-US" sz="2400" dirty="0">
                <a:solidFill>
                  <a:srgbClr val="2C1945"/>
                </a:solidFill>
                <a:latin typeface="Gotham Light" pitchFamily="50" charset="0"/>
                <a:ea typeface="Calibri" panose="020F0502020204030204" pitchFamily="34" charset="0"/>
                <a:cs typeface="Gotham Light" pitchFamily="50" charset="0"/>
              </a:rPr>
              <a:t>,</a:t>
            </a:r>
            <a:r>
              <a:rPr lang="lv-LV" sz="2400" dirty="0">
                <a:solidFill>
                  <a:srgbClr val="2C1945"/>
                </a:solidFill>
                <a:latin typeface="Gotham Light" pitchFamily="50" charset="0"/>
                <a:ea typeface="Calibri" panose="020F0502020204030204" pitchFamily="34" charset="0"/>
                <a:cs typeface="Gotham Light" pitchFamily="50" charset="0"/>
              </a:rPr>
              <a:t> Uzvārds:</a:t>
            </a:r>
            <a:endParaRPr lang="lv-LV" sz="2400" dirty="0">
              <a:solidFill>
                <a:srgbClr val="2C1945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0747F0-FE08-4911-B941-13D06873DF9E}"/>
              </a:ext>
            </a:extLst>
          </p:cNvPr>
          <p:cNvSpPr txBox="1">
            <a:spLocks/>
          </p:cNvSpPr>
          <p:nvPr/>
        </p:nvSpPr>
        <p:spPr>
          <a:xfrm>
            <a:off x="4757226" y="3488750"/>
            <a:ext cx="6456458" cy="641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>
                <a:solidFill>
                  <a:srgbClr val="2C1945"/>
                </a:solidFill>
                <a:latin typeface="Gotham Light" pitchFamily="50" charset="0"/>
                <a:ea typeface="Calibri" panose="020F0502020204030204" pitchFamily="34" charset="0"/>
                <a:cs typeface="Gotham Light" pitchFamily="50" charset="0"/>
              </a:rPr>
              <a:t>Tālrunis:</a:t>
            </a:r>
            <a:endParaRPr lang="lv-LV" sz="2400" dirty="0">
              <a:solidFill>
                <a:srgbClr val="2C1945"/>
              </a:solidFill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444684-27DB-4688-9735-EF716772D57E}"/>
              </a:ext>
            </a:extLst>
          </p:cNvPr>
          <p:cNvSpPr txBox="1">
            <a:spLocks/>
          </p:cNvSpPr>
          <p:nvPr/>
        </p:nvSpPr>
        <p:spPr>
          <a:xfrm>
            <a:off x="4757226" y="4411101"/>
            <a:ext cx="6456458" cy="641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>
                <a:solidFill>
                  <a:srgbClr val="2C1945"/>
                </a:solidFill>
                <a:latin typeface="Gotham Light" pitchFamily="50" charset="0"/>
                <a:ea typeface="Calibri" panose="020F0502020204030204" pitchFamily="34" charset="0"/>
                <a:cs typeface="Gotham Light" pitchFamily="50" charset="0"/>
              </a:rPr>
              <a:t>E-pasts:</a:t>
            </a:r>
            <a:endParaRPr lang="lv-LV" sz="2400" dirty="0">
              <a:solidFill>
                <a:srgbClr val="2C1945"/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7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206</Words>
  <Application>Microsoft Office PowerPoint</Application>
  <PresentationFormat>Custom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Gotham Light</vt:lpstr>
      <vt:lpstr>Office dizains</vt:lpstr>
      <vt:lpstr>PowerPoint Presentation</vt:lpstr>
      <vt:lpstr>PowerPoint Presentation</vt:lpstr>
      <vt:lpstr>Šajā nodarbībā jūs apgūsiet:</vt:lpstr>
      <vt:lpstr>   Savas atrašanās vietas noteikšana uz kartes</vt:lpstr>
      <vt:lpstr>   Savas atrašanās vietas noteikšana uz kartes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aizsardzības mācība</dc:title>
  <dc:creator>Jānis Dambergs</dc:creator>
  <cp:lastModifiedBy>Santa Kadiķe</cp:lastModifiedBy>
  <cp:revision>69</cp:revision>
  <dcterms:created xsi:type="dcterms:W3CDTF">2018-08-21T12:41:52Z</dcterms:created>
  <dcterms:modified xsi:type="dcterms:W3CDTF">2024-07-16T13:28:45Z</dcterms:modified>
</cp:coreProperties>
</file>