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7" r:id="rId5"/>
    <p:sldId id="265" r:id="rId6"/>
    <p:sldId id="268" r:id="rId7"/>
    <p:sldId id="263" r:id="rId8"/>
    <p:sldId id="264" r:id="rId9"/>
    <p:sldId id="269" r:id="rId10"/>
    <p:sldId id="279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7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1D3D6-4901-487B-A892-06C17F2C48A4}" type="datetimeFigureOut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D53F3-FA02-4BAC-9E10-5E8F413D394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6405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D53F3-FA02-4BAC-9E10-5E8F413D394C}" type="slidenum">
              <a:rPr lang="lv-LV" smtClean="0"/>
              <a:pPr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0769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F3A-3087-4CC7-8697-093A5D1D941E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854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717A-34D6-490C-882C-46414DA8C3D2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4746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897B-18A6-47E2-8DCD-ED454307571D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8221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71D67-7DCA-48D0-A54A-50829B04C000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81108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8C48-41B8-467F-BB9C-5AD5A0ABBE6C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6487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503F-39B1-43C5-A96C-971C0155209A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84026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9D75-E7B5-49CB-A8D1-6107B8EA74FB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1054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DF9FE-F439-4726-9D1A-09A4C1EDD216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3406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07BC-B61D-41D0-ADA5-B1E9B45BB483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539489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5EE8B-F12B-4CA5-983D-0D0A58A31183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812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F882-9035-4090-8CE6-34C98FD82BBF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239270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383AB-8C78-49B8-8D54-8B6A258E1118}" type="datetime1">
              <a:rPr lang="lv-LV" smtClean="0"/>
              <a:pPr/>
              <a:t>07.12.2020.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5075-A2B5-474D-B633-07AD74C10B72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409828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573723"/>
            <a:ext cx="9144000" cy="2387600"/>
          </a:xfrm>
        </p:spPr>
        <p:txBody>
          <a:bodyPr/>
          <a:lstStyle/>
          <a:p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Valsts aizsardzības mācība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3200" b="1" u="sng" dirty="0" smtClean="0">
                <a:ea typeface="ＭＳ Ｐゴシック" charset="0"/>
                <a:cs typeface="Verdana" charset="0"/>
              </a:rPr>
              <a:t>Topogrāfija</a:t>
            </a:r>
            <a:endParaRPr lang="en-GB" sz="3200" b="1" u="sng" dirty="0">
              <a:ea typeface="ＭＳ Ｐゴシック" charset="0"/>
              <a:cs typeface="Verdana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9487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Jautājumi?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10</a:t>
            </a:fld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56" y="1228344"/>
            <a:ext cx="5565648" cy="556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6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Šajā nodarbībā jūs </a:t>
            </a:r>
            <a:r>
              <a:rPr lang="lv-LV" dirty="0" smtClean="0"/>
              <a:t>apgūsiet: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Kartes mērogu.</a:t>
            </a:r>
            <a:endParaRPr lang="lv-LV" dirty="0"/>
          </a:p>
          <a:p>
            <a:r>
              <a:rPr lang="lv-LV" dirty="0" smtClean="0"/>
              <a:t>Kā nolasīt informāciju no kartes.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2</a:t>
            </a:fld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3462" y="2002536"/>
            <a:ext cx="5701137" cy="39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161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Kartes mērogs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Kartes</a:t>
            </a:r>
            <a:r>
              <a:rPr lang="en-GB" dirty="0"/>
              <a:t> </a:t>
            </a:r>
            <a:r>
              <a:rPr lang="en-GB" dirty="0" err="1" smtClean="0"/>
              <a:t>mērog</a:t>
            </a:r>
            <a:r>
              <a:rPr lang="lv-LV" dirty="0" smtClean="0"/>
              <a:t>s ir dots uz katras topogrāfiskās kartes.</a:t>
            </a:r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 smtClean="0"/>
              <a:t>Izšķir:</a:t>
            </a:r>
            <a:endParaRPr lang="lv-LV" dirty="0"/>
          </a:p>
          <a:p>
            <a:pPr>
              <a:spcBef>
                <a:spcPct val="50000"/>
              </a:spcBef>
              <a:defRPr/>
            </a:pPr>
            <a:r>
              <a:rPr lang="lv-LV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Skaitlisko mērogu </a:t>
            </a:r>
            <a:r>
              <a:rPr lang="lv-LV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izsaka </a:t>
            </a:r>
            <a:r>
              <a:rPr lang="lv-LV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centimetros.</a:t>
            </a:r>
            <a:endParaRPr lang="lv-LV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lv-LV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Grafisko mērogu </a:t>
            </a:r>
            <a:r>
              <a:rPr lang="lv-LV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</a:t>
            </a:r>
            <a:r>
              <a:rPr lang="lv-LV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parāda ar skalu.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3</a:t>
            </a:fld>
            <a:endParaRPr lang="lv-LV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7659" y="2637856"/>
            <a:ext cx="3717749" cy="293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48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Kartes mērogs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Biežāk</a:t>
            </a:r>
            <a:r>
              <a:rPr lang="en-GB" dirty="0"/>
              <a:t> </a:t>
            </a:r>
            <a:r>
              <a:rPr lang="en-GB" dirty="0" err="1" smtClean="0"/>
              <a:t>izmantot</a:t>
            </a:r>
            <a:r>
              <a:rPr lang="lv-LV" dirty="0" err="1" smtClean="0"/>
              <a:t>ās</a:t>
            </a:r>
            <a:r>
              <a:rPr lang="lv-LV" dirty="0" smtClean="0"/>
              <a:t> militārās kartes</a:t>
            </a:r>
            <a:r>
              <a:rPr lang="en-GB" dirty="0" smtClean="0"/>
              <a:t> </a:t>
            </a:r>
            <a:r>
              <a:rPr lang="en-GB" dirty="0" err="1" smtClean="0"/>
              <a:t>ir</a:t>
            </a:r>
            <a:r>
              <a:rPr lang="lv-LV" dirty="0" smtClean="0"/>
              <a:t> mērogā</a:t>
            </a:r>
            <a:r>
              <a:rPr lang="en-GB" dirty="0" smtClean="0"/>
              <a:t>:</a:t>
            </a:r>
            <a:endParaRPr lang="lv-LV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1:25 000  - </a:t>
            </a:r>
            <a:r>
              <a:rPr lang="en-GB" dirty="0"/>
              <a:t>1cm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kartes</a:t>
            </a:r>
            <a:r>
              <a:rPr lang="en-GB" dirty="0"/>
              <a:t> </a:t>
            </a:r>
            <a:r>
              <a:rPr lang="en-GB" dirty="0" err="1"/>
              <a:t>atbilst</a:t>
            </a:r>
            <a:r>
              <a:rPr lang="en-GB" dirty="0"/>
              <a:t> </a:t>
            </a:r>
            <a:r>
              <a:rPr lang="en-GB" dirty="0" smtClean="0"/>
              <a:t>250</a:t>
            </a:r>
            <a:r>
              <a:rPr lang="lv-LV" dirty="0" smtClean="0"/>
              <a:t> </a:t>
            </a:r>
            <a:r>
              <a:rPr lang="en-GB" dirty="0" smtClean="0"/>
              <a:t>m </a:t>
            </a:r>
            <a:r>
              <a:rPr lang="en-GB" dirty="0" err="1" smtClean="0"/>
              <a:t>dabā</a:t>
            </a:r>
            <a:endParaRPr lang="lv-LV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1:50 000  - </a:t>
            </a:r>
            <a:r>
              <a:rPr lang="en-GB" dirty="0"/>
              <a:t>1cm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kartes</a:t>
            </a:r>
            <a:r>
              <a:rPr lang="en-GB" dirty="0"/>
              <a:t> </a:t>
            </a:r>
            <a:r>
              <a:rPr lang="en-GB" dirty="0" err="1"/>
              <a:t>atbilst</a:t>
            </a:r>
            <a:r>
              <a:rPr lang="en-GB" dirty="0"/>
              <a:t> </a:t>
            </a:r>
            <a:r>
              <a:rPr lang="en-GB" dirty="0" smtClean="0"/>
              <a:t>500</a:t>
            </a:r>
            <a:r>
              <a:rPr lang="lv-LV" dirty="0" smtClean="0"/>
              <a:t> </a:t>
            </a:r>
            <a:r>
              <a:rPr lang="en-GB" dirty="0" smtClean="0"/>
              <a:t>m </a:t>
            </a:r>
            <a:r>
              <a:rPr lang="en-GB" dirty="0" err="1" smtClean="0"/>
              <a:t>dabā</a:t>
            </a:r>
            <a:endParaRPr lang="lv-LV" dirty="0" smtClean="0"/>
          </a:p>
          <a:p>
            <a:endParaRPr lang="lv-LV" dirty="0"/>
          </a:p>
          <a:p>
            <a:pPr marL="0" indent="0">
              <a:buNone/>
            </a:pPr>
            <a:endParaRPr lang="en-GB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4</a:t>
            </a:fld>
            <a:endParaRPr lang="lv-LV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8148" y="2218195"/>
            <a:ext cx="4753451" cy="32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8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izmantot grafisko skalu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lv-LV" kern="0" dirty="0">
                <a:cs typeface="Times New Roman" panose="02020603050405020304" pitchFamily="18" charset="0"/>
              </a:rPr>
              <a:t>Nepieciešams precīzs </a:t>
            </a:r>
            <a:r>
              <a:rPr lang="lv-LV" kern="0" dirty="0" smtClean="0">
                <a:cs typeface="Times New Roman" panose="02020603050405020304" pitchFamily="18" charset="0"/>
              </a:rPr>
              <a:t>lineāls.</a:t>
            </a:r>
          </a:p>
          <a:p>
            <a:pPr>
              <a:spcBef>
                <a:spcPct val="50000"/>
              </a:spcBef>
              <a:defRPr/>
            </a:pPr>
            <a:r>
              <a:rPr lang="lv-LV" kern="0" dirty="0" smtClean="0">
                <a:cs typeface="Times New Roman" panose="02020603050405020304" pitchFamily="18" charset="0"/>
              </a:rPr>
              <a:t>Mērīšana būs vieglāka </a:t>
            </a:r>
            <a:r>
              <a:rPr lang="lv-LV" kern="0" dirty="0">
                <a:cs typeface="Times New Roman" panose="02020603050405020304" pitchFamily="18" charset="0"/>
              </a:rPr>
              <a:t>un precīzāka, ja </a:t>
            </a:r>
            <a:r>
              <a:rPr lang="lv-LV" kern="0" dirty="0" smtClean="0">
                <a:cs typeface="Times New Roman" panose="02020603050405020304" pitchFamily="18" charset="0"/>
              </a:rPr>
              <a:t>izmantosiet </a:t>
            </a:r>
            <a:r>
              <a:rPr lang="lv-LV" kern="0" dirty="0">
                <a:cs typeface="Times New Roman" panose="02020603050405020304" pitchFamily="18" charset="0"/>
              </a:rPr>
              <a:t>adatu </a:t>
            </a:r>
            <a:r>
              <a:rPr lang="lv-LV" kern="0" dirty="0" smtClean="0">
                <a:cs typeface="Times New Roman" panose="02020603050405020304" pitchFamily="18" charset="0"/>
              </a:rPr>
              <a:t>cirkuli.</a:t>
            </a:r>
            <a:endParaRPr lang="ru-RU" kern="0" dirty="0"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5</a:t>
            </a:fld>
            <a:endParaRPr lang="lv-LV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2222" y="2965831"/>
            <a:ext cx="7764490" cy="366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95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Kā aprēķināt attālumu pēc mēroga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FFCC"/>
              </a:buClr>
              <a:defRPr/>
            </a:pPr>
            <a:r>
              <a:rPr lang="lv-LV" kern="0" dirty="0"/>
              <a:t>Mērogs </a:t>
            </a:r>
            <a:r>
              <a:rPr lang="lv-LV" kern="0" dirty="0" smtClean="0"/>
              <a:t>1:50 000 </a:t>
            </a:r>
            <a:r>
              <a:rPr lang="lv-LV" kern="0" dirty="0"/>
              <a:t>nozīmē, ka viena attāluma vienība uz kartes līdzinās tādām pat 50000 vienībām apvidū</a:t>
            </a:r>
            <a:r>
              <a:rPr lang="lv-LV" kern="0" dirty="0" smtClean="0"/>
              <a:t>.</a:t>
            </a:r>
          </a:p>
          <a:p>
            <a:pPr>
              <a:buClr>
                <a:srgbClr val="FFFFCC"/>
              </a:buClr>
              <a:defRPr/>
            </a:pPr>
            <a:endParaRPr lang="lv-LV" kern="0" dirty="0"/>
          </a:p>
          <a:p>
            <a:pPr>
              <a:buClr>
                <a:srgbClr val="FFFFCC"/>
              </a:buClr>
              <a:defRPr/>
            </a:pPr>
            <a:r>
              <a:rPr lang="lv-LV" kern="0" dirty="0"/>
              <a:t>1 cm uz kartes ir 50000 cm </a:t>
            </a:r>
            <a:r>
              <a:rPr lang="lv-LV" kern="0" dirty="0" smtClean="0"/>
              <a:t>apvidū</a:t>
            </a:r>
          </a:p>
          <a:p>
            <a:pPr>
              <a:buClr>
                <a:srgbClr val="FFFFCC"/>
              </a:buClr>
              <a:defRPr/>
            </a:pPr>
            <a:endParaRPr lang="lv-LV" kern="0" dirty="0"/>
          </a:p>
          <a:p>
            <a:pPr>
              <a:buClr>
                <a:srgbClr val="FFFFCC"/>
              </a:buClr>
              <a:defRPr/>
            </a:pPr>
            <a:r>
              <a:rPr lang="lv-LV" kern="0" dirty="0"/>
              <a:t>50000 cm = </a:t>
            </a:r>
            <a:r>
              <a:rPr lang="lv-LV" kern="0" dirty="0" smtClean="0"/>
              <a:t>500 m</a:t>
            </a:r>
          </a:p>
          <a:p>
            <a:pPr>
              <a:buClr>
                <a:srgbClr val="FFFFCC"/>
              </a:buClr>
              <a:defRPr/>
            </a:pPr>
            <a:endParaRPr lang="lv-LV" kern="0" dirty="0"/>
          </a:p>
          <a:p>
            <a:pPr>
              <a:buClr>
                <a:srgbClr val="FFFFCC"/>
              </a:buClr>
              <a:defRPr/>
            </a:pPr>
            <a:r>
              <a:rPr lang="lv-LV" kern="0" dirty="0"/>
              <a:t>Atmetam </a:t>
            </a:r>
            <a:r>
              <a:rPr lang="lv-LV" kern="0" dirty="0" smtClean="0"/>
              <a:t>pēdējās </a:t>
            </a:r>
            <a:r>
              <a:rPr lang="lv-LV" kern="0" dirty="0"/>
              <a:t>2 nulles un iegūstam cik metri ir </a:t>
            </a:r>
            <a:r>
              <a:rPr lang="lv-LV" kern="0" dirty="0" smtClean="0"/>
              <a:t>dabā.</a:t>
            </a:r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6</a:t>
            </a:fld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6880" y="2377440"/>
            <a:ext cx="2328672" cy="23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18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Piemērs aprēķinam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altLang="lv-LV" dirty="0"/>
              <a:t>Karte: </a:t>
            </a:r>
            <a:r>
              <a:rPr lang="lv-LV" altLang="lv-LV" dirty="0" smtClean="0"/>
              <a:t>1:50 000</a:t>
            </a:r>
            <a:endParaRPr lang="lv-LV" altLang="lv-LV" dirty="0"/>
          </a:p>
          <a:p>
            <a:r>
              <a:rPr lang="lv-LV" altLang="lv-LV" dirty="0"/>
              <a:t>1 mm uz kartes = 50 m </a:t>
            </a:r>
            <a:r>
              <a:rPr lang="lv-LV" altLang="lv-LV" dirty="0" smtClean="0"/>
              <a:t>dabā.</a:t>
            </a:r>
            <a:endParaRPr lang="lv-LV" altLang="lv-LV" dirty="0"/>
          </a:p>
          <a:p>
            <a:r>
              <a:rPr lang="lv-LV" altLang="lv-LV" dirty="0" smtClean="0"/>
              <a:t>Attālums </a:t>
            </a:r>
            <a:r>
              <a:rPr lang="lv-LV" altLang="lv-LV" dirty="0"/>
              <a:t>uz kartes </a:t>
            </a:r>
            <a:r>
              <a:rPr lang="lv-LV" altLang="lv-LV" dirty="0" smtClean="0"/>
              <a:t>ir </a:t>
            </a:r>
            <a:r>
              <a:rPr lang="lv-LV" altLang="lv-LV" dirty="0"/>
              <a:t>23 </a:t>
            </a:r>
            <a:r>
              <a:rPr lang="lv-LV" altLang="lv-LV" dirty="0" smtClean="0"/>
              <a:t>mm.</a:t>
            </a:r>
          </a:p>
          <a:p>
            <a:r>
              <a:rPr lang="lv-LV" altLang="lv-LV" dirty="0"/>
              <a:t>Lai uzzināt attālumu dabā </a:t>
            </a:r>
            <a:r>
              <a:rPr lang="lv-LV" altLang="lv-LV" dirty="0" smtClean="0"/>
              <a:t>– </a:t>
            </a:r>
            <a:r>
              <a:rPr lang="lv-LV" altLang="lv-LV" dirty="0" err="1" smtClean="0"/>
              <a:t>Xm</a:t>
            </a:r>
            <a:r>
              <a:rPr lang="lv-LV" altLang="lv-LV" dirty="0" smtClean="0"/>
              <a:t>, var izmantot šādu formulu:</a:t>
            </a:r>
            <a:endParaRPr lang="lv-LV" altLang="lv-LV" dirty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7</a:t>
            </a:fld>
            <a:endParaRPr lang="lv-LV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5064" y="4116088"/>
            <a:ext cx="8080104" cy="19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59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Vingrinājumi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Kartes mērogs ir </a:t>
            </a:r>
            <a:r>
              <a:rPr lang="lv-LV" kern="0" dirty="0" smtClean="0"/>
              <a:t>1:10 000</a:t>
            </a:r>
            <a:r>
              <a:rPr lang="lv-LV" kern="0" dirty="0"/>
              <a:t>. Cik lielam attālumam dabā atbilst 1 cm kartē?</a:t>
            </a:r>
          </a:p>
          <a:p>
            <a:pPr>
              <a:buClr>
                <a:srgbClr val="FFFFCC"/>
              </a:buClr>
              <a:defRPr/>
            </a:pPr>
            <a:endParaRPr lang="lv-LV" kern="0" dirty="0" smtClean="0"/>
          </a:p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 smtClean="0"/>
              <a:t>Atbilde</a:t>
            </a:r>
            <a:r>
              <a:rPr lang="lv-LV" kern="0" dirty="0"/>
              <a:t>: 1cm kartē ar mērogu </a:t>
            </a:r>
            <a:r>
              <a:rPr lang="lv-LV" kern="0" dirty="0" smtClean="0"/>
              <a:t>1:10 000 </a:t>
            </a:r>
            <a:r>
              <a:rPr lang="lv-LV" kern="0" dirty="0"/>
              <a:t>atbilst </a:t>
            </a:r>
            <a:r>
              <a:rPr lang="lv-LV" kern="0" dirty="0" smtClean="0"/>
              <a:t>100 m </a:t>
            </a:r>
            <a:r>
              <a:rPr lang="lv-LV" kern="0" dirty="0"/>
              <a:t>dabā</a:t>
            </a:r>
            <a:r>
              <a:rPr lang="lv-LV" kern="0" dirty="0" smtClean="0"/>
              <a:t>.</a:t>
            </a:r>
          </a:p>
          <a:p>
            <a:pPr marL="0" indent="0">
              <a:buClr>
                <a:srgbClr val="FFFFCC"/>
              </a:buClr>
              <a:buNone/>
              <a:defRPr/>
            </a:pPr>
            <a:endParaRPr lang="lv-LV" kern="0" dirty="0"/>
          </a:p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Kartes mērogs ir </a:t>
            </a:r>
            <a:r>
              <a:rPr lang="lv-LV" kern="0" dirty="0" smtClean="0"/>
              <a:t>1:25 000</a:t>
            </a:r>
            <a:r>
              <a:rPr lang="lv-LV" kern="0" dirty="0"/>
              <a:t>. Cik lielam attālumam dabā atbilst </a:t>
            </a:r>
            <a:r>
              <a:rPr lang="lv-LV" kern="0" dirty="0" smtClean="0"/>
              <a:t>2 </a:t>
            </a:r>
            <a:r>
              <a:rPr lang="lv-LV" kern="0" dirty="0"/>
              <a:t>cm kartē?</a:t>
            </a:r>
          </a:p>
          <a:p>
            <a:pPr>
              <a:buClr>
                <a:srgbClr val="FFFFCC"/>
              </a:buClr>
              <a:defRPr/>
            </a:pPr>
            <a:endParaRPr lang="lv-LV" kern="0" dirty="0"/>
          </a:p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Atbilde: </a:t>
            </a:r>
            <a:r>
              <a:rPr lang="lv-LV" kern="0" dirty="0" smtClean="0"/>
              <a:t>2 cm </a:t>
            </a:r>
            <a:r>
              <a:rPr lang="lv-LV" kern="0" dirty="0"/>
              <a:t>kartē ar mērogu </a:t>
            </a:r>
            <a:r>
              <a:rPr lang="lv-LV" kern="0" dirty="0" smtClean="0"/>
              <a:t>1:25 000 </a:t>
            </a:r>
            <a:r>
              <a:rPr lang="lv-LV" kern="0" dirty="0"/>
              <a:t>atbilst </a:t>
            </a:r>
            <a:r>
              <a:rPr lang="en-US" kern="0" dirty="0" smtClean="0"/>
              <a:t>5</a:t>
            </a:r>
            <a:r>
              <a:rPr lang="lv-LV" kern="0" dirty="0" smtClean="0"/>
              <a:t>00 </a:t>
            </a:r>
            <a:r>
              <a:rPr lang="lv-LV" kern="0" dirty="0" smtClean="0"/>
              <a:t>m </a:t>
            </a:r>
            <a:r>
              <a:rPr lang="lv-LV" kern="0" dirty="0"/>
              <a:t>dabā.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310652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Vingrinājumi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Kartes mērogs ir </a:t>
            </a:r>
            <a:r>
              <a:rPr lang="lv-LV" kern="0" dirty="0" smtClean="0"/>
              <a:t>1:50 000</a:t>
            </a:r>
            <a:r>
              <a:rPr lang="lv-LV" kern="0" dirty="0"/>
              <a:t>. Cik lielam attālumam dabā atbilst </a:t>
            </a:r>
            <a:r>
              <a:rPr lang="lv-LV" kern="0" dirty="0" smtClean="0"/>
              <a:t>2 cm kartē</a:t>
            </a:r>
            <a:r>
              <a:rPr lang="lv-LV" kern="0" dirty="0"/>
              <a:t>?</a:t>
            </a:r>
          </a:p>
          <a:p>
            <a:pPr>
              <a:buClr>
                <a:srgbClr val="FFFFCC"/>
              </a:buClr>
              <a:defRPr/>
            </a:pPr>
            <a:endParaRPr lang="lv-LV" kern="0" dirty="0" smtClean="0"/>
          </a:p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Atbilde: </a:t>
            </a:r>
            <a:r>
              <a:rPr lang="lv-LV" kern="0" dirty="0" smtClean="0"/>
              <a:t>1000 m </a:t>
            </a:r>
            <a:r>
              <a:rPr lang="lv-LV" kern="0" dirty="0"/>
              <a:t>dabā jeb </a:t>
            </a:r>
            <a:r>
              <a:rPr lang="lv-LV" kern="0" dirty="0" smtClean="0"/>
              <a:t>1 km</a:t>
            </a:r>
            <a:r>
              <a:rPr lang="lv-LV" kern="0" dirty="0"/>
              <a:t>.</a:t>
            </a:r>
            <a:endParaRPr lang="lv-LV" dirty="0"/>
          </a:p>
          <a:p>
            <a:pPr>
              <a:buClr>
                <a:srgbClr val="FFFFCC"/>
              </a:buClr>
              <a:defRPr/>
            </a:pPr>
            <a:endParaRPr lang="lv-LV" kern="0" dirty="0"/>
          </a:p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Atbilde: </a:t>
            </a:r>
            <a:r>
              <a:rPr lang="lv-LV" kern="0" dirty="0" smtClean="0"/>
              <a:t>Kartes </a:t>
            </a:r>
            <a:r>
              <a:rPr lang="lv-LV" kern="0" dirty="0"/>
              <a:t>mērogs ir </a:t>
            </a:r>
            <a:r>
              <a:rPr lang="lv-LV" kern="0" dirty="0" smtClean="0"/>
              <a:t>1:25 000</a:t>
            </a:r>
            <a:r>
              <a:rPr lang="lv-LV" kern="0" dirty="0"/>
              <a:t>. Cik lielam attālumam dabā atbilst </a:t>
            </a:r>
            <a:r>
              <a:rPr lang="lv-LV" kern="0" dirty="0" smtClean="0"/>
              <a:t>4 </a:t>
            </a:r>
            <a:r>
              <a:rPr lang="lv-LV" kern="0" dirty="0"/>
              <a:t>cm kartē?</a:t>
            </a:r>
          </a:p>
          <a:p>
            <a:pPr>
              <a:buClr>
                <a:srgbClr val="FFFFCC"/>
              </a:buClr>
              <a:defRPr/>
            </a:pPr>
            <a:endParaRPr lang="lv-LV" kern="0" dirty="0"/>
          </a:p>
          <a:p>
            <a:pPr marL="0" indent="0">
              <a:buClr>
                <a:srgbClr val="FFFFCC"/>
              </a:buClr>
              <a:buNone/>
              <a:defRPr/>
            </a:pPr>
            <a:r>
              <a:rPr lang="lv-LV" kern="0" dirty="0"/>
              <a:t>Atbilde: </a:t>
            </a:r>
            <a:r>
              <a:rPr lang="lv-LV" kern="0" dirty="0" smtClean="0"/>
              <a:t>1000 m dabā</a:t>
            </a:r>
            <a:r>
              <a:rPr lang="lv-LV" kern="0" dirty="0"/>
              <a:t> </a:t>
            </a:r>
            <a:r>
              <a:rPr lang="lv-LV" kern="0" dirty="0" smtClean="0"/>
              <a:t>jeb 1 km.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5075-A2B5-474D-B633-07AD74C10B72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1582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297</Words>
  <Application>Microsoft Office PowerPoint</Application>
  <PresentationFormat>Pielāgots</PresentationFormat>
  <Paragraphs>68</Paragraphs>
  <Slides>10</Slides>
  <Notes>1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Office dizains</vt:lpstr>
      <vt:lpstr>Valsts aizsardzības mācība</vt:lpstr>
      <vt:lpstr>Šajā nodarbībā jūs apgūsiet:</vt:lpstr>
      <vt:lpstr>Kartes mērogs</vt:lpstr>
      <vt:lpstr>Kartes mērogs</vt:lpstr>
      <vt:lpstr>Kā izmantot grafisko skalu</vt:lpstr>
      <vt:lpstr>Kā aprēķināt attālumu pēc mēroga</vt:lpstr>
      <vt:lpstr>Piemērs aprēķinam</vt:lpstr>
      <vt:lpstr>Vingrinājumi</vt:lpstr>
      <vt:lpstr>Vingrinājumi</vt:lpstr>
      <vt:lpstr>Jautājumi?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Valsts aizsardzības mācība</dc:title>
  <dc:creator>Jānis Dambergs</dc:creator>
  <cp:lastModifiedBy>Janis.Dambergs</cp:lastModifiedBy>
  <cp:revision>61</cp:revision>
  <dcterms:created xsi:type="dcterms:W3CDTF">2018-08-21T12:41:52Z</dcterms:created>
  <dcterms:modified xsi:type="dcterms:W3CDTF">2020-12-07T08:26:06Z</dcterms:modified>
</cp:coreProperties>
</file>